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28" r:id="rId1"/>
  </p:sldMasterIdLst>
  <p:notesMasterIdLst>
    <p:notesMasterId r:id="rId32"/>
  </p:notesMasterIdLst>
  <p:sldIdLst>
    <p:sldId id="288" r:id="rId2"/>
    <p:sldId id="258" r:id="rId3"/>
    <p:sldId id="257" r:id="rId4"/>
    <p:sldId id="274" r:id="rId5"/>
    <p:sldId id="260" r:id="rId6"/>
    <p:sldId id="280" r:id="rId7"/>
    <p:sldId id="259" r:id="rId8"/>
    <p:sldId id="261" r:id="rId9"/>
    <p:sldId id="278" r:id="rId10"/>
    <p:sldId id="277" r:id="rId11"/>
    <p:sldId id="294" r:id="rId12"/>
    <p:sldId id="283" r:id="rId13"/>
    <p:sldId id="265" r:id="rId14"/>
    <p:sldId id="284" r:id="rId15"/>
    <p:sldId id="266" r:id="rId16"/>
    <p:sldId id="286" r:id="rId17"/>
    <p:sldId id="296" r:id="rId18"/>
    <p:sldId id="281" r:id="rId19"/>
    <p:sldId id="267" r:id="rId20"/>
    <p:sldId id="270" r:id="rId21"/>
    <p:sldId id="273" r:id="rId22"/>
    <p:sldId id="268" r:id="rId23"/>
    <p:sldId id="290" r:id="rId24"/>
    <p:sldId id="292" r:id="rId25"/>
    <p:sldId id="276" r:id="rId26"/>
    <p:sldId id="282" r:id="rId27"/>
    <p:sldId id="295" r:id="rId28"/>
    <p:sldId id="269" r:id="rId29"/>
    <p:sldId id="297" r:id="rId30"/>
    <p:sldId id="27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3201" autoAdjust="0"/>
  </p:normalViewPr>
  <p:slideViewPr>
    <p:cSldViewPr>
      <p:cViewPr varScale="1">
        <p:scale>
          <a:sx n="118" d="100"/>
          <a:sy n="118" d="100"/>
        </p:scale>
        <p:origin x="11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7706147-46A0-364B-9814-9DC35D65F2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76C622B-B9AF-044C-BC68-8E7ABD5EB7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E76BA2A-C34F-F649-985E-894A2049BDA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3EB40F3-FFDD-7443-AE45-07B8585716F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4F95853-6C04-F448-9864-0E9D1C97CF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52D2772-6D04-4E47-8C78-E789AB98A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AA311-11AD-CF48-875A-B551F07CF638}" type="slidenum">
              <a:rPr lang="en-US" altLang="en-CY"/>
              <a:pPr/>
              <a:t>‹#›</a:t>
            </a:fld>
            <a:endParaRPr lang="en-US" altLang="en-C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DAC2905-4472-E544-B4FA-7FDA185C5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200FCB-7975-4E48-AAE5-44831A45FB8F}" type="slidenum">
              <a:rPr lang="en-US" altLang="en-CY"/>
              <a:pPr eaLnBrk="1" hangingPunct="1"/>
              <a:t>2</a:t>
            </a:fld>
            <a:endParaRPr lang="en-US" altLang="en-CY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BE02C1C-DF67-0B45-B372-DD34D01B3D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6A84BBF-F54B-E247-956E-4A91C82AA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08BAF0A-1C19-3B40-A077-A80AF466C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CB24F-791B-0E4B-A9C3-4C813A360627}" type="slidenum">
              <a:rPr lang="en-US" altLang="en-CY"/>
              <a:pPr eaLnBrk="1" hangingPunct="1"/>
              <a:t>20</a:t>
            </a:fld>
            <a:endParaRPr lang="en-US" altLang="en-CY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D478777-A4B5-494C-8CDD-7C42E554DC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4FE19A2-AC70-1B44-8ECC-91F132DCF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BCA827E-5360-ED41-A49B-D8DA5D7BF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987759-0C42-0445-A905-D06F4A3E7DB9}" type="slidenum">
              <a:rPr lang="en-US" altLang="en-CY"/>
              <a:pPr eaLnBrk="1" hangingPunct="1"/>
              <a:t>22</a:t>
            </a:fld>
            <a:endParaRPr lang="en-US" altLang="en-CY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6041A60-1EAF-FA4F-BCB4-F8E6CD25AE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3D919EA-8C5C-0C41-A785-E607BE663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5F62413-60F1-CA49-8DD4-48D13CC6B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80B7FD-4E11-164D-977C-B1E647106464}" type="slidenum">
              <a:rPr lang="en-US" altLang="en-CY"/>
              <a:pPr eaLnBrk="1" hangingPunct="1"/>
              <a:t>25</a:t>
            </a:fld>
            <a:endParaRPr lang="en-US" altLang="en-CY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D6D30A2-46DF-BB46-BC67-F3A9B725F4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14957F3-CFFD-E546-9E18-A6E8AADC6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0F1B93C-7222-0D4E-869D-472E8BDC2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154E9D-BA66-D441-8522-24932754A7E5}" type="slidenum">
              <a:rPr lang="en-US" altLang="en-CY"/>
              <a:pPr eaLnBrk="1" hangingPunct="1"/>
              <a:t>28</a:t>
            </a:fld>
            <a:endParaRPr lang="en-US" altLang="en-CY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0182844-A358-8F43-B964-CF40A99658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EB0D2C3-917D-D246-9B27-620C44410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E8A2E67-3EA7-1E45-98E5-3601598F2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8B4208-0A37-FF4C-8CCA-999B9B19DED9}" type="slidenum">
              <a:rPr lang="en-US" altLang="en-CY"/>
              <a:pPr eaLnBrk="1" hangingPunct="1"/>
              <a:t>3</a:t>
            </a:fld>
            <a:endParaRPr lang="en-US" altLang="en-CY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06E45EF-2036-234B-8442-AE41C2FBB3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4AD207A-B05A-B844-A5A1-7AF1F7A78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9587033-B27C-4540-8C2C-2FCCD18F5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192605-B6FF-7F47-A883-BDC607F7A1B6}" type="slidenum">
              <a:rPr lang="en-US" altLang="en-CY"/>
              <a:pPr eaLnBrk="1" hangingPunct="1"/>
              <a:t>5</a:t>
            </a:fld>
            <a:endParaRPr lang="en-US" altLang="en-CY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8904CF3-D52C-264F-8D88-0150E364E3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36049CD-7190-4343-AF95-7916BFD11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DFB7C19-D306-4044-803E-8C2E37804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F1C129-4BF4-8742-90B7-503427F87AD5}" type="slidenum">
              <a:rPr lang="en-US" altLang="en-CY"/>
              <a:pPr eaLnBrk="1" hangingPunct="1"/>
              <a:t>7</a:t>
            </a:fld>
            <a:endParaRPr lang="en-US" altLang="en-CY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6942CFF-0C32-1C4F-9918-6AC9C31F31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88A49C7-9C21-8840-9016-98A2EB79F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F3840C6-3E9F-1C40-8256-07DB7FD35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748EDA-A860-0346-B4CF-8FE2684BAF48}" type="slidenum">
              <a:rPr lang="en-US" altLang="en-CY"/>
              <a:pPr eaLnBrk="1" hangingPunct="1"/>
              <a:t>8</a:t>
            </a:fld>
            <a:endParaRPr lang="en-US" altLang="en-CY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57B2ACE-4933-C546-AFB3-D05590436E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03A0589-B981-ED4E-B9E0-C7833C24C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F6AAB1A-957D-E44D-B63F-E7693DB3A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3A0089-FED1-0D41-89DC-4D7864E7B2C8}" type="slidenum">
              <a:rPr lang="en-US" altLang="en-CY"/>
              <a:pPr eaLnBrk="1" hangingPunct="1"/>
              <a:t>12</a:t>
            </a:fld>
            <a:endParaRPr lang="en-US" altLang="en-CY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DA0A2CD-7C6B-E147-8AEC-791FA8452A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1F1B9A6-A469-3D4F-8F37-ED4913F10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488D5B9-6DC8-C141-A86F-37FD73A5B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F9014D-522C-0543-B9A8-18B3C8601D59}" type="slidenum">
              <a:rPr lang="en-US" altLang="en-CY"/>
              <a:pPr eaLnBrk="1" hangingPunct="1"/>
              <a:t>13</a:t>
            </a:fld>
            <a:endParaRPr lang="en-US" altLang="en-CY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68836FD-67CF-2744-86FD-4D1369D819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CEFC15B-81D3-6F4C-8E3D-92DA0461D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6653838-6F14-574D-95DE-D80037CE2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71AF94-7D56-6648-AF10-3483324291EF}" type="slidenum">
              <a:rPr lang="en-US" altLang="en-CY"/>
              <a:pPr eaLnBrk="1" hangingPunct="1"/>
              <a:t>15</a:t>
            </a:fld>
            <a:endParaRPr lang="en-US" altLang="en-CY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6B7DF9C-4E0B-2642-A4E9-4AE34D1CEA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B11DB0B-1941-0C47-B3EA-E34FC39C3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964B72F-65C4-0149-9EDA-C2DFA4FF4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B3315F-DD0B-134D-8DCA-0FDB29627EBC}" type="slidenum">
              <a:rPr lang="en-US" altLang="en-CY"/>
              <a:pPr eaLnBrk="1" hangingPunct="1"/>
              <a:t>19</a:t>
            </a:fld>
            <a:endParaRPr lang="en-US" altLang="en-CY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BAE9652-9EF8-8340-83A6-DA9CA71FFF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66D8DE6-0C24-6F40-B82A-A7E164BB3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Y" altLang="en-CY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1944992-A7CF-E04D-B96B-300B4F71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133FCBA-A367-4147-9962-22A94FA6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D9E53D6-8FED-DB4B-BF35-FCBD076C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8F9E-F928-CA45-A79E-4251720BEC4D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99399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B1BA2D8-7E57-9D42-AAA8-DBBEBC3F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D910929-4FD1-6F4E-B5C2-D5D80CE4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2788DE1-50DB-EE45-9281-B6D19933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D62C3-3417-A444-AA75-7FFD96F76962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202035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37487AF-EF5D-FD4C-A33C-37265469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8081C68-EF72-7442-B07E-F3FEF53F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BC658E0-85E0-7446-9B98-189CB5DD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8B460-828F-6A4F-ACBF-E0C327F5F761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174611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4B061AF-973E-8C41-AE44-1C2B59BE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06B5B58-071E-D24C-BCFA-2326F0F3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21304BD-8020-B34C-BE80-91DF5411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7DA9A-8C61-0349-A73B-210E0DF73910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390479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6DC8ACA-95E9-9F4E-9999-5B1B6138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8631677-4A5C-6D44-A425-05D71155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F22BD53-7FE4-2745-8117-9E5268CC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370E-D3C6-C948-A8A2-AC42F34B5E61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16160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D8CCC89-88A6-9E4C-98B9-93B964D3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9B678A6-CE54-E148-8225-8318E7FC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373A919-B657-9A4A-B810-0DEDEB49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A9777-1BCE-B147-B581-934BAED4B122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18702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F421ED44-E678-8A42-B3C7-18829280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4B0B7A01-1217-D647-9EBB-CFBD9EF8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C4A76AF-EFC7-D344-B05A-98160167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AB60-2943-7340-B4BA-388FEF7AD117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175765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1BED801-94AD-8B4E-8883-C6065913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85C887A-0D08-814F-BEE5-7B6C3A1D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FBCB5154-3DF3-2149-9488-EB0510AB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F4AF3-6E43-6445-90E2-6A82568814A6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249378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897746A-6D11-1B42-BFD0-EF822D0C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D5D835B7-2EB8-FC4D-95C2-A1E50BB3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A95976F-1AE2-5B4C-B7AF-6F13330A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5FC53-F3BD-0B45-90B8-8B0202135621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342908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FDEB985-81F2-CF4E-A9EE-B9199291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94C50CE-8A6A-8A49-80C1-B828AE21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41A4781-FD4A-1247-B3D7-1CFC5A25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7BE7-F530-9E49-99C2-EB8275CC60B4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107345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1E0E2336-47EB-F748-BD99-75AD7002457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573BB5A-BC51-D44A-8C48-041C486236D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5BA22F5-4A1C-6C47-A540-24F3F69B26D1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D7800F7-18EF-EF4D-B8FB-AC5E5DFD665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11EB964-3E84-FC4A-BAA7-B93CF9A3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A6DCE89-77F6-1A4E-B758-7C20CA55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56B13BA-901B-5B4B-A79D-A9A2FC1D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AAB9095-D75D-EA46-A1DC-108A51FD08FA}" type="slidenum">
              <a:rPr lang="en-US" altLang="en-CY"/>
              <a:pPr/>
              <a:t>‹#›</a:t>
            </a:fld>
            <a:endParaRPr lang="en-US" altLang="en-CY"/>
          </a:p>
        </p:txBody>
      </p:sp>
    </p:spTree>
    <p:extLst>
      <p:ext uri="{BB962C8B-B14F-4D97-AF65-F5344CB8AC3E}">
        <p14:creationId xmlns:p14="http://schemas.microsoft.com/office/powerpoint/2010/main" val="8907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69CCBC5-C479-3648-86DF-80EE157D34F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2E5EF0B-5E58-964B-85EA-0F3579C8FB9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27C16BD-71E0-6C48-BFCB-E3BE3E7E80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Y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1C2C2D04-B4AF-A24B-B50B-ECEC3ECC41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CY"/>
              <a:t>Click to edit Master text styles</a:t>
            </a:r>
          </a:p>
          <a:p>
            <a:pPr lvl="1"/>
            <a:r>
              <a:rPr lang="en-US" altLang="en-CY"/>
              <a:t>Second level</a:t>
            </a:r>
          </a:p>
          <a:p>
            <a:pPr lvl="2"/>
            <a:r>
              <a:rPr lang="en-US" altLang="en-CY"/>
              <a:t>Third level</a:t>
            </a:r>
          </a:p>
          <a:p>
            <a:pPr lvl="3"/>
            <a:r>
              <a:rPr lang="en-US" altLang="en-CY"/>
              <a:t>Fourth level</a:t>
            </a:r>
          </a:p>
          <a:p>
            <a:pPr lvl="4"/>
            <a:r>
              <a:rPr lang="en-US" altLang="en-CY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F7EC096-71EC-D949-AF09-37D8505E3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80742FF-35B7-AE46-8F3B-63948AB05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D7B264F-3E50-2F4C-8BCA-F2E9BBAEE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1EAEE"/>
                </a:solidFill>
              </a:defRPr>
            </a:lvl1pPr>
          </a:lstStyle>
          <a:p>
            <a:fld id="{09488EC8-A218-C241-B08F-08C35C95C1B9}" type="slidenum">
              <a:rPr lang="en-US" altLang="en-CY"/>
              <a:pPr/>
              <a:t>‹#›</a:t>
            </a:fld>
            <a:endParaRPr lang="en-US" altLang="en-CY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7FDF7476-C98D-AF42-87C4-F3C98987949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ECD867-741E-944A-85AC-67280969275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FE4EB11-9BD0-DA47-89B9-126972B72E4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51" r:id="rId9"/>
    <p:sldLayoutId id="2147484149" r:id="rId10"/>
    <p:sldLayoutId id="21474841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3AE0F9C-72F7-294E-BFCB-2DFC9E90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765175"/>
            <a:ext cx="8435975" cy="1295400"/>
          </a:xfrm>
        </p:spPr>
        <p:txBody>
          <a:bodyPr/>
          <a:lstStyle/>
          <a:p>
            <a:r>
              <a:rPr lang="en-US" altLang="en-CY" sz="28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endParaRPr lang="en-GB" altLang="en-CY" sz="2800" b="1">
              <a:solidFill>
                <a:srgbClr val="FFC000"/>
              </a:solidFill>
            </a:endParaRPr>
          </a:p>
        </p:txBody>
      </p:sp>
      <p:sp>
        <p:nvSpPr>
          <p:cNvPr id="3075" name="Content Placeholder 3">
            <a:extLst>
              <a:ext uri="{FF2B5EF4-FFF2-40B4-BE49-F238E27FC236}">
                <a16:creationId xmlns:a16="http://schemas.microsoft.com/office/drawing/2014/main" id="{D0F7A39C-8A44-134B-A4F3-0ED6F7BED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0475" y="2133600"/>
            <a:ext cx="4038600" cy="4221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CY" sz="24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CY" sz="24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sz="2400" b="1"/>
              <a:t>     Dr LOIZOS     CHRISTODOULOU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sz="2400" b="1"/>
              <a:t>   Aretaeio Private Hospital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sz="2400" b="1"/>
              <a:t>    Nicosia,Cyprus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sz="2400" b="1"/>
              <a:t>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sz="2400" b="1"/>
              <a:t>                             29.09.2011</a:t>
            </a:r>
          </a:p>
          <a:p>
            <a:endParaRPr lang="en-GB" altLang="en-CY"/>
          </a:p>
        </p:txBody>
      </p:sp>
      <p:pic>
        <p:nvPicPr>
          <p:cNvPr id="3076" name="Picture 2" descr="FINAL med trauma CONFERENCE logo">
            <a:extLst>
              <a:ext uri="{FF2B5EF4-FFF2-40B4-BE49-F238E27FC236}">
                <a16:creationId xmlns:a16="http://schemas.microsoft.com/office/drawing/2014/main" id="{3669C3C9-F28F-0747-B153-DAAE4168E7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852738"/>
            <a:ext cx="4465638" cy="2160587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0F9D9EE-5E11-B742-A658-FEC9BD9C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 </a:t>
            </a:r>
            <a:endParaRPr lang="en-GB" altLang="en-CY" sz="2000">
              <a:solidFill>
                <a:srgbClr val="FFC000"/>
              </a:solidFill>
            </a:endParaRPr>
          </a:p>
        </p:txBody>
      </p:sp>
      <p:sp>
        <p:nvSpPr>
          <p:cNvPr id="14339" name="Content Placeholder 7">
            <a:extLst>
              <a:ext uri="{FF2B5EF4-FFF2-40B4-BE49-F238E27FC236}">
                <a16:creationId xmlns:a16="http://schemas.microsoft.com/office/drawing/2014/main" id="{70D649B4-D8AE-B840-92AE-2602F9918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968875" cy="5373687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dirty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8000" dirty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8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8000" dirty="0"/>
              <a:t>  The  </a:t>
            </a:r>
            <a:r>
              <a:rPr lang="en-US" sz="8000" b="1" u="sng" dirty="0">
                <a:solidFill>
                  <a:srgbClr val="C00000"/>
                </a:solidFill>
              </a:rPr>
              <a:t>posterior  portal  </a:t>
            </a:r>
            <a:r>
              <a:rPr lang="en-US" sz="8000" dirty="0"/>
              <a:t>was  1 cm inferior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8000" dirty="0"/>
              <a:t>     and 1 cm medial  to the </a:t>
            </a:r>
            <a:r>
              <a:rPr lang="en-US" sz="8000" dirty="0" err="1"/>
              <a:t>posterolateral</a:t>
            </a:r>
            <a:r>
              <a:rPr lang="en-US" sz="8000" dirty="0"/>
              <a:t>  </a:t>
            </a:r>
            <a:r>
              <a:rPr lang="en-US" sz="8000" dirty="0" err="1"/>
              <a:t>acromion</a:t>
            </a:r>
            <a:r>
              <a:rPr lang="en-US" sz="8000" dirty="0"/>
              <a:t> </a:t>
            </a:r>
            <a:endParaRPr lang="en-US" sz="80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8000" dirty="0"/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4500" dirty="0"/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4500" dirty="0"/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8000" dirty="0"/>
              <a:t>   The  </a:t>
            </a:r>
            <a:r>
              <a:rPr lang="en-US" sz="8000" b="1" u="sng" dirty="0">
                <a:solidFill>
                  <a:srgbClr val="FF0000"/>
                </a:solidFill>
              </a:rPr>
              <a:t>anterior superior  portal </a:t>
            </a:r>
            <a:r>
              <a:rPr lang="en-US" sz="8000" b="1" u="sng" dirty="0">
                <a:solidFill>
                  <a:srgbClr val="C00000"/>
                </a:solidFill>
              </a:rPr>
              <a:t> </a:t>
            </a:r>
            <a:r>
              <a:rPr lang="en-US" sz="8000" dirty="0"/>
              <a:t>was mild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8000" dirty="0"/>
              <a:t>   laterally  because we used  it during  RC repair</a:t>
            </a:r>
            <a:endParaRPr lang="en-US" sz="4500" dirty="0"/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en-US" sz="4500" dirty="0"/>
              <a:t>                                                                                                                                     </a:t>
            </a:r>
            <a:r>
              <a:rPr lang="en-US" sz="7200" dirty="0"/>
              <a:t>Left  shoulder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sz="45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GB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69B450E-025D-4040-8118-C63F3DDF81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412875"/>
            <a:ext cx="3240088" cy="2308225"/>
          </a:xfrm>
          <a:noFill/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210466C9-E980-9246-B2AA-B27AB54D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2623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FCDF2B-858B-F740-8960-FF64E291155B}"/>
              </a:ext>
            </a:extLst>
          </p:cNvPr>
          <p:cNvCxnSpPr/>
          <p:nvPr/>
        </p:nvCxnSpPr>
        <p:spPr>
          <a:xfrm rot="10800000" flipV="1">
            <a:off x="7524750" y="2060575"/>
            <a:ext cx="431800" cy="360363"/>
          </a:xfrm>
          <a:prstGeom prst="straightConnector1">
            <a:avLst/>
          </a:prstGeom>
          <a:ln w="15875" cmpd="thickThin">
            <a:solidFill>
              <a:srgbClr val="FF0000">
                <a:alpha val="97000"/>
              </a:srgbClr>
            </a:solidFill>
            <a:headEnd type="none" w="lg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78A63A-E2B9-D44E-8567-3B5493788FF1}"/>
              </a:ext>
            </a:extLst>
          </p:cNvPr>
          <p:cNvCxnSpPr/>
          <p:nvPr/>
        </p:nvCxnSpPr>
        <p:spPr>
          <a:xfrm rot="16200000" flipV="1">
            <a:off x="6661151" y="4941887"/>
            <a:ext cx="431800" cy="1428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4FEA0AB-1A00-DC4C-B077-0601B926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endParaRPr lang="en-GB" altLang="en-CY" sz="2000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D17C5BF1-3FFB-784C-AF8C-AF35EAA9BF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3462337" cy="2160587"/>
          </a:xfrm>
          <a:noFill/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575DE3F8-7B6C-EF47-B7C3-B00BFEBFF9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437063"/>
            <a:ext cx="3455987" cy="2087562"/>
          </a:xfrm>
          <a:noFill/>
        </p:spPr>
      </p:pic>
      <p:pic>
        <p:nvPicPr>
          <p:cNvPr id="13317" name="Picture 6" descr="C:\Documents and Settings\Loizos\Desktop\portals for bankart and RC\P1080470.JPG">
            <a:extLst>
              <a:ext uri="{FF2B5EF4-FFF2-40B4-BE49-F238E27FC236}">
                <a16:creationId xmlns:a16="http://schemas.microsoft.com/office/drawing/2014/main" id="{1CEEE491-244C-004D-9941-C7B14BCB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3432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C:\Documents and Settings\Loizos\Desktop\portals for bankart and RC\P1080472.JPG">
            <a:extLst>
              <a:ext uri="{FF2B5EF4-FFF2-40B4-BE49-F238E27FC236}">
                <a16:creationId xmlns:a16="http://schemas.microsoft.com/office/drawing/2014/main" id="{255BDD38-407A-6D48-856C-3F1A74E0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3327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9ECF15A-F3F7-0E44-85BF-370FB6A3D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4BE5D69-322C-024D-A22D-9CA3EFD33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675687" cy="5400675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endParaRPr lang="en-US" altLang="en-CY" b="1" u="sng"/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 u="sng"/>
              <a:t>Surgical  technique - steps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             Posterior  portal  arthr0scopic  view                 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CY" b="1"/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                 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                  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                   Bankart  lesion  repair           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              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CY" b="1"/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                        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                                RC repair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CY" b="1"/>
          </a:p>
          <a:p>
            <a:pPr eaLnBrk="1" hangingPunct="1"/>
            <a:endParaRPr lang="en-US" altLang="en-CY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CY" b="1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A7889E0C-ED6B-5A44-8A6C-282A02851D02}"/>
              </a:ext>
            </a:extLst>
          </p:cNvPr>
          <p:cNvSpPr/>
          <p:nvPr/>
        </p:nvSpPr>
        <p:spPr>
          <a:xfrm>
            <a:off x="3995738" y="2924175"/>
            <a:ext cx="215900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9FCEF09-5A64-D64F-8592-7785ABC0F9A2}"/>
              </a:ext>
            </a:extLst>
          </p:cNvPr>
          <p:cNvSpPr/>
          <p:nvPr/>
        </p:nvSpPr>
        <p:spPr>
          <a:xfrm>
            <a:off x="3995738" y="4868863"/>
            <a:ext cx="215900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7ACF944-017B-D145-A0B8-D951E5217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4450"/>
            <a:ext cx="8229600" cy="10795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B4122CC-BC9D-CE43-BE7F-9A439635EA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675687" cy="5688012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Technique for Bankart  repair :</a:t>
            </a:r>
          </a:p>
          <a:p>
            <a:pPr eaLnBrk="1" hangingPunct="1"/>
            <a:r>
              <a:rPr lang="en-US" altLang="en-CY" b="1"/>
              <a:t>General anaesthesia, Beach chair position</a:t>
            </a:r>
          </a:p>
          <a:p>
            <a:pPr eaLnBrk="1" hangingPunct="1"/>
            <a:r>
              <a:rPr lang="en-US" altLang="en-CY" b="1"/>
              <a:t>Posterior, anterior  and anterosuperior  </a:t>
            </a:r>
            <a:r>
              <a:rPr lang="en-US" altLang="en-CY" b="1" u="sng"/>
              <a:t>portals</a:t>
            </a:r>
          </a:p>
          <a:p>
            <a:pPr eaLnBrk="1" hangingPunct="1"/>
            <a:r>
              <a:rPr lang="en-US" altLang="en-CY" b="1"/>
              <a:t>Some difficulty  for the lasso to pass through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b="1"/>
              <a:t>   capsule  and labrum due to degeneration compared with young people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CY" b="1"/>
          </a:p>
          <a:p>
            <a:pPr eaLnBrk="1" hangingPunct="1"/>
            <a:r>
              <a:rPr lang="en-US" altLang="en-CY" b="1"/>
              <a:t> not  closure the RC interval</a:t>
            </a:r>
          </a:p>
          <a:p>
            <a:pPr eaLnBrk="1" hangingPunct="1"/>
            <a:r>
              <a:rPr lang="en-US" altLang="en-CY" b="1"/>
              <a:t>Mean  2  bioabsorbable  screws , diam. </a:t>
            </a:r>
            <a:r>
              <a:rPr lang="en-US" altLang="en-CY" sz="3200" b="1"/>
              <a:t>2</a:t>
            </a:r>
            <a:r>
              <a:rPr lang="en-US" altLang="en-CY" b="1"/>
              <a:t>,8mm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    (each one contained  two non absorbable sutures fiber wire N0 2 )</a:t>
            </a:r>
          </a:p>
          <a:p>
            <a:pPr eaLnBrk="1" hangingPunct="1"/>
            <a:endParaRPr lang="en-US" altLang="en-CY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CY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F6573B5-7F90-E049-A484-31080E03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-314325"/>
            <a:ext cx="8229600" cy="2519363"/>
          </a:xfrm>
        </p:spPr>
        <p:txBody>
          <a:bodyPr/>
          <a:lstStyle/>
          <a:p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br>
              <a:rPr lang="en-US" altLang="en-CY" sz="2000" b="1"/>
            </a:br>
            <a:br>
              <a:rPr lang="en-US" altLang="en-CY" sz="2000" b="1"/>
            </a:br>
            <a:r>
              <a:rPr lang="en-US" altLang="en-CY" sz="2800" b="1" u="sng"/>
              <a:t>Surgical technique for Bankart repair ( right shoulder)</a:t>
            </a:r>
            <a:br>
              <a:rPr lang="en-US" altLang="en-CY" sz="2800" b="1"/>
            </a:br>
            <a:endParaRPr lang="en-GB" altLang="en-CY" sz="280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DF864EEF-4B4B-C242-9F7A-371C41E927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2624138" cy="2030413"/>
          </a:xfrm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id="{ADA1F030-D7F9-294D-944C-CACBD953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33600"/>
            <a:ext cx="25320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5FCB6D7A-6E4C-744E-90C2-C109082D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23050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>
            <a:extLst>
              <a:ext uri="{FF2B5EF4-FFF2-40B4-BE49-F238E27FC236}">
                <a16:creationId xmlns:a16="http://schemas.microsoft.com/office/drawing/2014/main" id="{AC7D76C4-5D93-D444-BFFE-E5544C81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24955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>
            <a:extLst>
              <a:ext uri="{FF2B5EF4-FFF2-40B4-BE49-F238E27FC236}">
                <a16:creationId xmlns:a16="http://schemas.microsoft.com/office/drawing/2014/main" id="{0080CFA6-D5A4-2646-8568-4CED8EAE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23796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>
            <a:extLst>
              <a:ext uri="{FF2B5EF4-FFF2-40B4-BE49-F238E27FC236}">
                <a16:creationId xmlns:a16="http://schemas.microsoft.com/office/drawing/2014/main" id="{D2AE8ADF-9952-E74A-A123-FB9C4B0B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2338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ED40D78-DBA8-E949-BB1C-25B370EFB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5BFF217-C45C-444B-A9E9-5AC9E1613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272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CY" b="1" u="sng">
                <a:solidFill>
                  <a:srgbClr val="C00000"/>
                </a:solidFill>
              </a:rPr>
              <a:t>Technique for  Rotator  cuff tear :</a:t>
            </a:r>
          </a:p>
          <a:p>
            <a:pPr eaLnBrk="1" hangingPunct="1"/>
            <a:r>
              <a:rPr lang="en-US" altLang="en-CY"/>
              <a:t>First arthroscopic acromioplasty</a:t>
            </a:r>
          </a:p>
          <a:p>
            <a:pPr eaLnBrk="1" hangingPunct="1"/>
            <a:r>
              <a:rPr lang="en-US" altLang="en-CY"/>
              <a:t>We used  titanic metal screws (5,5mm), each one contained  2 or 3 non absosbable sutures (fiber wire) N0 2  for  RC repair</a:t>
            </a:r>
          </a:p>
          <a:p>
            <a:pPr eaLnBrk="1" hangingPunct="1"/>
            <a:r>
              <a:rPr lang="en-US" altLang="en-CY"/>
              <a:t>Mean two (1-4) screws for each patient</a:t>
            </a:r>
          </a:p>
          <a:p>
            <a:pPr eaLnBrk="1" hangingPunct="1"/>
            <a:r>
              <a:rPr lang="en-US" altLang="en-CY"/>
              <a:t>Biceps tenodesis  in three cases</a:t>
            </a:r>
          </a:p>
          <a:p>
            <a:pPr eaLnBrk="1" hangingPunct="1"/>
            <a:r>
              <a:rPr lang="en-US" altLang="en-CY"/>
              <a:t> SLAP lesion was not repaired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30C48EF-F594-C146-B9AD-C8A3AB2B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altLang="en-CY" sz="3200" b="1" u="sng">
                <a:solidFill>
                  <a:srgbClr val="FFC000"/>
                </a:solidFill>
              </a:rPr>
              <a:t>Technique for  Rotator cuff  repair (</a:t>
            </a:r>
            <a:r>
              <a:rPr lang="en-US" altLang="en-CY" sz="2400" b="1" u="sng">
                <a:solidFill>
                  <a:srgbClr val="FFC000"/>
                </a:solidFill>
              </a:rPr>
              <a:t>right shoulder)</a:t>
            </a:r>
            <a:br>
              <a:rPr lang="en-US" altLang="en-CY" sz="2400" b="1" u="sng">
                <a:solidFill>
                  <a:srgbClr val="FFC000"/>
                </a:solidFill>
              </a:rPr>
            </a:br>
            <a:r>
              <a:rPr lang="en-US" altLang="en-CY" sz="2400" b="1">
                <a:solidFill>
                  <a:srgbClr val="FFC000"/>
                </a:solidFill>
              </a:rPr>
              <a:t>                                                                         2,5 cm crescent type</a:t>
            </a:r>
            <a:br>
              <a:rPr lang="en-US" altLang="en-CY" sz="2000" b="1" u="sng">
                <a:solidFill>
                  <a:srgbClr val="FFC000"/>
                </a:solidFill>
              </a:rPr>
            </a:br>
            <a:endParaRPr lang="en-GB" altLang="en-CY" sz="2000">
              <a:solidFill>
                <a:srgbClr val="FFC000"/>
              </a:solidFill>
            </a:endParaRPr>
          </a:p>
        </p:txBody>
      </p:sp>
      <p:pic>
        <p:nvPicPr>
          <p:cNvPr id="18435" name="Picture 2" descr="C:\Documents and Settings\Administrator\My Documents\Ulead VideoStudio\7.0\ANASTASIOY PANAGIOTA 04 02 2011\vlcsnap-2011-09-11-16h11m06s46.png">
            <a:extLst>
              <a:ext uri="{FF2B5EF4-FFF2-40B4-BE49-F238E27FC236}">
                <a16:creationId xmlns:a16="http://schemas.microsoft.com/office/drawing/2014/main" id="{1C7B40C8-8F3C-0E4B-B27B-764202D85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41438"/>
            <a:ext cx="2278063" cy="1670050"/>
          </a:xfrm>
          <a:noFill/>
        </p:spPr>
      </p:pic>
      <p:pic>
        <p:nvPicPr>
          <p:cNvPr id="18436" name="Picture 3" descr="C:\Documents and Settings\Administrator\My Documents\Ulead VideoStudio\7.0\ANASTASIOY PANAGIOTA 04 02 2011\vlcsnap-2011-09-11-16h11m32s65.png">
            <a:extLst>
              <a:ext uri="{FF2B5EF4-FFF2-40B4-BE49-F238E27FC236}">
                <a16:creationId xmlns:a16="http://schemas.microsoft.com/office/drawing/2014/main" id="{6C5A4FEC-F077-E84C-9049-E081931D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22669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Administrator\My Documents\Ulead VideoStudio\7.0\ANASTASIOY PANAGIOTA 04 02 2011\vlcsnap-2011-09-11-16h12m07s171.png">
            <a:extLst>
              <a:ext uri="{FF2B5EF4-FFF2-40B4-BE49-F238E27FC236}">
                <a16:creationId xmlns:a16="http://schemas.microsoft.com/office/drawing/2014/main" id="{2EF35E14-4CD4-B643-8780-150A7E2A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2002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Documents and Settings\Administrator\My Documents\Ulead VideoStudio\7.0\ANASTASIOY PANAGIOTA 04 02 2011\vlcsnap-2011-09-11-16h12m44s13.png">
            <a:extLst>
              <a:ext uri="{FF2B5EF4-FFF2-40B4-BE49-F238E27FC236}">
                <a16:creationId xmlns:a16="http://schemas.microsoft.com/office/drawing/2014/main" id="{56BF6EA0-260F-6A46-8D23-B0576091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376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C:\Documents and Settings\Administrator\My Documents\Ulead VideoStudio\7.0\ANASTASIOY PANAGIOTA 04 02 2011\vlcsnap-2011-09-11-16h22m55s206.png">
            <a:extLst>
              <a:ext uri="{FF2B5EF4-FFF2-40B4-BE49-F238E27FC236}">
                <a16:creationId xmlns:a16="http://schemas.microsoft.com/office/drawing/2014/main" id="{4F33A61E-D88B-4F48-A174-131E7D50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3100"/>
            <a:ext cx="21542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C:\Documents and Settings\Administrator\My Documents\Ulead VideoStudio\7.0\ANASTASIOY PANAGIOTA 04 02 2011\vlcsnap-2011-09-11-16h14m20s221.png">
            <a:extLst>
              <a:ext uri="{FF2B5EF4-FFF2-40B4-BE49-F238E27FC236}">
                <a16:creationId xmlns:a16="http://schemas.microsoft.com/office/drawing/2014/main" id="{08BE9A14-E84E-8646-9BF0-A6EFC50E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23844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" descr="C:\Documents and Settings\Administrator\My Documents\Ulead VideoStudio\7.0\ANASTASIOY PANAGIOTA 04 02 2011\vlcsnap-2011-09-11-16h16m51s215.png">
            <a:extLst>
              <a:ext uri="{FF2B5EF4-FFF2-40B4-BE49-F238E27FC236}">
                <a16:creationId xmlns:a16="http://schemas.microsoft.com/office/drawing/2014/main" id="{EC9E6B1C-E0D4-1B4B-B5BC-09B17F69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13325"/>
            <a:ext cx="222726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 descr="C:\Documents and Settings\Administrator\My Documents\Ulead VideoStudio\7.0\ANASTASIOY PANAGIOTA 04 02 2011\vlcsnap-2011-09-11-16h17m04s71.png">
            <a:extLst>
              <a:ext uri="{FF2B5EF4-FFF2-40B4-BE49-F238E27FC236}">
                <a16:creationId xmlns:a16="http://schemas.microsoft.com/office/drawing/2014/main" id="{6429A0B9-68C7-9143-9A98-F9C42649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13325"/>
            <a:ext cx="21685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 descr="C:\Documents and Settings\Administrator\My Documents\Ulead VideoStudio\7.0\ANASTASIOY PANAGIOTA 04 02 2011\vlcsnap-2011-09-11-16h21m58s186.png">
            <a:extLst>
              <a:ext uri="{FF2B5EF4-FFF2-40B4-BE49-F238E27FC236}">
                <a16:creationId xmlns:a16="http://schemas.microsoft.com/office/drawing/2014/main" id="{ED56ADC2-0155-554B-A816-68435178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84538"/>
            <a:ext cx="222091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5050B3F-AA9D-6742-B968-A01FF285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8435975" cy="1143000"/>
          </a:xfrm>
        </p:spPr>
        <p:txBody>
          <a:bodyPr/>
          <a:lstStyle/>
          <a:p>
            <a:r>
              <a:rPr lang="en-US" altLang="en-CY" sz="2800" b="1">
                <a:solidFill>
                  <a:srgbClr val="FFC000"/>
                </a:solidFill>
              </a:rPr>
              <a:t>              Technique for  Rotator cuff  repair (</a:t>
            </a:r>
            <a:r>
              <a:rPr lang="en-US" altLang="en-CY" sz="2000" b="1">
                <a:solidFill>
                  <a:srgbClr val="FFC000"/>
                </a:solidFill>
              </a:rPr>
              <a:t>right shoulder)</a:t>
            </a:r>
            <a:br>
              <a:rPr lang="en-US" altLang="en-CY" sz="2000" b="1">
                <a:solidFill>
                  <a:srgbClr val="FFC000"/>
                </a:solidFill>
              </a:rPr>
            </a:br>
            <a:r>
              <a:rPr lang="en-US" altLang="en-CY" sz="2000" b="1">
                <a:solidFill>
                  <a:srgbClr val="FFC000"/>
                </a:solidFill>
              </a:rPr>
              <a:t>                                                                                              Massive tear (U shape)</a:t>
            </a:r>
            <a:endParaRPr lang="en-GB" altLang="en-CY" sz="2000"/>
          </a:p>
        </p:txBody>
      </p:sp>
      <p:pic>
        <p:nvPicPr>
          <p:cNvPr id="19459" name="Picture 2" descr="C:\Documents and Settings\Administrator\My Documents\Ulead VideoStudio\7.0\PAPAGIANNIS KYRIAKOS 23.7.2010  RIGHT SHOULDER\uvs100723-002.BMP">
            <a:extLst>
              <a:ext uri="{FF2B5EF4-FFF2-40B4-BE49-F238E27FC236}">
                <a16:creationId xmlns:a16="http://schemas.microsoft.com/office/drawing/2014/main" id="{89A7AFB8-C46C-E449-9809-02F3232B0B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1944688" cy="1543050"/>
          </a:xfrm>
          <a:noFill/>
        </p:spPr>
      </p:pic>
      <p:pic>
        <p:nvPicPr>
          <p:cNvPr id="19460" name="Picture 3" descr="C:\Documents and Settings\Administrator\My Documents\Ulead VideoStudio\7.0\PAPAGIANNIS KYRIAKOS 23.7.2010  RIGHT SHOULDER\uvs100723-007.BMP">
            <a:extLst>
              <a:ext uri="{FF2B5EF4-FFF2-40B4-BE49-F238E27FC236}">
                <a16:creationId xmlns:a16="http://schemas.microsoft.com/office/drawing/2014/main" id="{7C7CDC61-4AD5-7E46-8B0D-54CBC9A6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19446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Documents and Settings\Administrator\My Documents\Ulead VideoStudio\7.0\PAPAGIANNIS KYRIAKOS 23.7.2010  RIGHT SHOULDER\uvs100723-011.BMP">
            <a:extLst>
              <a:ext uri="{FF2B5EF4-FFF2-40B4-BE49-F238E27FC236}">
                <a16:creationId xmlns:a16="http://schemas.microsoft.com/office/drawing/2014/main" id="{94150DBC-94D3-A648-A449-B062B6C5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08500"/>
            <a:ext cx="216058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Documents and Settings\Administrator\My Documents\Ulead VideoStudio\7.0\PAPAGIANNIS KYRIAKOS 23.7.2010  RIGHT SHOULDER\uvs100723-014.BMP">
            <a:extLst>
              <a:ext uri="{FF2B5EF4-FFF2-40B4-BE49-F238E27FC236}">
                <a16:creationId xmlns:a16="http://schemas.microsoft.com/office/drawing/2014/main" id="{636E9544-81AC-C743-B4E5-081E553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1351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C:\Documents and Settings\Administrator\My Documents\Ulead VideoStudio\7.0\vlcsnap-2011-09-19-21h25m18s109.png">
            <a:extLst>
              <a:ext uri="{FF2B5EF4-FFF2-40B4-BE49-F238E27FC236}">
                <a16:creationId xmlns:a16="http://schemas.microsoft.com/office/drawing/2014/main" id="{BE344409-B973-8346-915D-E171D31B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060575"/>
            <a:ext cx="2054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C:\Documents and Settings\Administrator\My Documents\Ulead VideoStudio\7.0\vlcsnap-2011-09-19-21h34m31s7.png">
            <a:extLst>
              <a:ext uri="{FF2B5EF4-FFF2-40B4-BE49-F238E27FC236}">
                <a16:creationId xmlns:a16="http://schemas.microsoft.com/office/drawing/2014/main" id="{A523B94D-F775-1343-B40B-17A456AB6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:\Documents and Settings\Administrator\My Documents\Ulead VideoStudio\7.0\PAPAGIANNIS KYRIAKOS 23.7.2010  RIGHT SHOULDER\uvs100723-009.BMP">
            <a:extLst>
              <a:ext uri="{FF2B5EF4-FFF2-40B4-BE49-F238E27FC236}">
                <a16:creationId xmlns:a16="http://schemas.microsoft.com/office/drawing/2014/main" id="{E8958B7A-E700-D943-A878-8C6E9DA6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5DE99DF-14C2-DD4E-B0FA-5D5A10CD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511300"/>
          </a:xfrm>
        </p:spPr>
        <p:txBody>
          <a:bodyPr/>
          <a:lstStyle/>
          <a:p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  </a:t>
            </a:r>
            <a:br>
              <a:rPr lang="en-US" altLang="en-CY" sz="2000" b="1">
                <a:solidFill>
                  <a:srgbClr val="FFC000"/>
                </a:solidFill>
              </a:rPr>
            </a:br>
            <a:r>
              <a:rPr lang="en-US" altLang="en-CY" sz="2000" b="1">
                <a:solidFill>
                  <a:srgbClr val="FFC000"/>
                </a:solidFill>
              </a:rPr>
              <a:t>                                                          left shoulder </a:t>
            </a:r>
            <a:br>
              <a:rPr lang="en-US" altLang="en-CY" sz="2000" b="1">
                <a:solidFill>
                  <a:srgbClr val="FFC000"/>
                </a:solidFill>
              </a:rPr>
            </a:br>
            <a:endParaRPr lang="en-GB" altLang="en-CY" sz="2000">
              <a:solidFill>
                <a:srgbClr val="FFC000"/>
              </a:solidFill>
            </a:endParaRPr>
          </a:p>
        </p:txBody>
      </p:sp>
      <p:pic>
        <p:nvPicPr>
          <p:cNvPr id="20483" name="Picture 2" descr="C:\Documents and Settings\Administrator\My Documents\Ulead VideoStudio\7.0\morfakis mixalis left shoulder14.1.2010\uvs100114-016.BMP">
            <a:extLst>
              <a:ext uri="{FF2B5EF4-FFF2-40B4-BE49-F238E27FC236}">
                <a16:creationId xmlns:a16="http://schemas.microsoft.com/office/drawing/2014/main" id="{A3D67449-D100-A04C-A9A2-92265C27D9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2736850" cy="2287587"/>
          </a:xfrm>
          <a:noFill/>
        </p:spPr>
      </p:pic>
      <p:pic>
        <p:nvPicPr>
          <p:cNvPr id="20484" name="Picture 6" descr="C:\Documents and Settings\Administrator\My Documents\Ulead VideoStudio\7.0\morfakis mixalis left shoulder14.1.2010\uvs100114-019.BMP">
            <a:extLst>
              <a:ext uri="{FF2B5EF4-FFF2-40B4-BE49-F238E27FC236}">
                <a16:creationId xmlns:a16="http://schemas.microsoft.com/office/drawing/2014/main" id="{94102262-F28B-E54A-9DEC-BE787BB3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29162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Documents and Settings\Administrator\My Documents\Ulead VideoStudio\7.0\morfakis mixalis left shoulder14.1.2010\uvs100114-023.BMP">
            <a:extLst>
              <a:ext uri="{FF2B5EF4-FFF2-40B4-BE49-F238E27FC236}">
                <a16:creationId xmlns:a16="http://schemas.microsoft.com/office/drawing/2014/main" id="{B6A2C56B-182A-4949-831C-CD732729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37063"/>
            <a:ext cx="271145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C:\Documents and Settings\Administrator\My Documents\Ulead VideoStudio\7.0\vlcsnap-2011-09-08-19h20m32s127.png">
            <a:extLst>
              <a:ext uri="{FF2B5EF4-FFF2-40B4-BE49-F238E27FC236}">
                <a16:creationId xmlns:a16="http://schemas.microsoft.com/office/drawing/2014/main" id="{30E231ED-B3E4-C047-9FA2-5C21E505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27352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0A699E8-D0AC-1C40-8418-D8F7B8D5F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B948F39-2F1A-4B4F-8BCB-C7BD2EA95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435975" cy="5661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Postoperative physiotherapy  and rehabilitation :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A</a:t>
            </a:r>
            <a:r>
              <a:rPr lang="en-US" altLang="en-CY"/>
              <a:t> : Protection  in an  arm  sling for 3 weeks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All pts started  early daily pendulum  motions  and    </a:t>
            </a:r>
          </a:p>
          <a:p>
            <a:pPr eaLnBrk="1" hangingPunct="1">
              <a:buFontTx/>
              <a:buNone/>
            </a:pPr>
            <a:r>
              <a:rPr lang="en-US" altLang="en-CY"/>
              <a:t>   gentle excersises with passive  forward flexion till        90°-100°  between 2</a:t>
            </a:r>
            <a:r>
              <a:rPr lang="en-US" altLang="en-CY" baseline="30000"/>
              <a:t>nd</a:t>
            </a:r>
            <a:r>
              <a:rPr lang="en-US" altLang="en-CY"/>
              <a:t> -4</a:t>
            </a:r>
            <a:r>
              <a:rPr lang="en-US" altLang="en-CY" baseline="30000"/>
              <a:t>th</a:t>
            </a:r>
            <a:r>
              <a:rPr lang="en-US" altLang="en-CY"/>
              <a:t> week.</a:t>
            </a:r>
          </a:p>
          <a:p>
            <a:pPr eaLnBrk="1" hangingPunct="1">
              <a:buFontTx/>
              <a:buNone/>
            </a:pPr>
            <a:r>
              <a:rPr lang="en-US" altLang="en-CY"/>
              <a:t>   Avoided external rotation  for 4 weeks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B: Passive and </a:t>
            </a:r>
            <a:r>
              <a:rPr lang="en-US" altLang="en-CY" u="sng"/>
              <a:t>assisted flexion</a:t>
            </a:r>
            <a:r>
              <a:rPr lang="en-US" altLang="en-CY"/>
              <a:t>, abduction without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restriction  between 4</a:t>
            </a:r>
            <a:r>
              <a:rPr lang="en-US" altLang="en-CY" baseline="30000"/>
              <a:t>th</a:t>
            </a:r>
            <a:r>
              <a:rPr lang="en-US" altLang="en-CY"/>
              <a:t>-8</a:t>
            </a:r>
            <a:r>
              <a:rPr lang="en-US" altLang="en-CY" baseline="30000"/>
              <a:t>th</a:t>
            </a:r>
            <a:r>
              <a:rPr lang="en-US" altLang="en-CY"/>
              <a:t>  week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C</a:t>
            </a:r>
            <a:r>
              <a:rPr lang="en-US" altLang="en-CY"/>
              <a:t>: </a:t>
            </a:r>
            <a:r>
              <a:rPr lang="en-US" altLang="en-CY" u="sng"/>
              <a:t>Active flexion and abduction (without weight)</a:t>
            </a:r>
            <a:r>
              <a:rPr lang="en-US" altLang="en-CY"/>
              <a:t> 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about 8  weeks postoperatively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/>
              <a:t>D</a:t>
            </a:r>
            <a:r>
              <a:rPr lang="en-US" altLang="en-CY"/>
              <a:t>: RC </a:t>
            </a:r>
            <a:r>
              <a:rPr lang="en-US" altLang="en-CY" u="sng"/>
              <a:t>strengthening</a:t>
            </a:r>
            <a:r>
              <a:rPr lang="en-US" altLang="en-CY"/>
              <a:t> and scapular stabilizing excercises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with </a:t>
            </a:r>
            <a:r>
              <a:rPr lang="en-US" altLang="en-CY" u="sng"/>
              <a:t>light weight </a:t>
            </a:r>
            <a:r>
              <a:rPr lang="en-US" altLang="en-CY"/>
              <a:t>after 10- 14 weeks   </a:t>
            </a:r>
          </a:p>
          <a:p>
            <a:pPr eaLnBrk="1" hangingPunct="1">
              <a:buFontTx/>
              <a:buNone/>
            </a:pPr>
            <a:endParaRPr lang="en-US" altLang="en-CY"/>
          </a:p>
          <a:p>
            <a:pPr eaLnBrk="1" hangingPunct="1">
              <a:buFontTx/>
              <a:buNone/>
            </a:pPr>
            <a:endParaRPr lang="en-US" altLang="en-CY"/>
          </a:p>
          <a:p>
            <a:pPr eaLnBrk="1" hangingPunct="1">
              <a:buFontTx/>
              <a:buNone/>
            </a:pPr>
            <a:endParaRPr lang="en-US" altLang="en-C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CA95B9D-61BB-8F47-B0DA-4902D13E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9324975" cy="1152525"/>
          </a:xfrm>
        </p:spPr>
        <p:txBody>
          <a:bodyPr/>
          <a:lstStyle/>
          <a:p>
            <a:pPr eaLnBrk="1" hangingPunct="1"/>
            <a:r>
              <a:rPr lang="en-US" altLang="en-CY" sz="24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FC0CA01-47AA-0648-B37F-8656B025AD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784475"/>
            <a:ext cx="8229600" cy="4389438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 </a:t>
            </a:r>
            <a:r>
              <a:rPr lang="en-US" altLang="en-CY" u="sng"/>
              <a:t>Scope of the paper :</a:t>
            </a:r>
          </a:p>
          <a:p>
            <a:pPr eaLnBrk="1" hangingPunct="1"/>
            <a:endParaRPr lang="en-US" altLang="en-CY" u="sng"/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The purpose of this study was to investigate the postoperative  results of </a:t>
            </a:r>
            <a:r>
              <a:rPr lang="en-US" altLang="en-CY" sz="2800" b="1">
                <a:solidFill>
                  <a:srgbClr val="C00000"/>
                </a:solidFill>
              </a:rPr>
              <a:t>simultaneous</a:t>
            </a:r>
            <a:r>
              <a:rPr lang="en-US" altLang="en-CY" sz="2800">
                <a:solidFill>
                  <a:srgbClr val="C00000"/>
                </a:solidFill>
              </a:rPr>
              <a:t> </a:t>
            </a:r>
            <a:r>
              <a:rPr lang="en-US" altLang="en-CY">
                <a:solidFill>
                  <a:srgbClr val="C00000"/>
                </a:solidFill>
              </a:rPr>
              <a:t> </a:t>
            </a:r>
            <a:r>
              <a:rPr lang="en-US" altLang="en-CY"/>
              <a:t>arthroscopic repair of Bankart  lesion and rotator cuff tear after </a:t>
            </a:r>
            <a:r>
              <a:rPr lang="en-US" altLang="en-CY" b="1" u="sng"/>
              <a:t>recent</a:t>
            </a:r>
            <a:r>
              <a:rPr lang="en-US" altLang="en-CY"/>
              <a:t>  anterior dislocation of their shoulder </a:t>
            </a:r>
            <a:endParaRPr lang="en-US" altLang="en-CY" u="sng"/>
          </a:p>
          <a:p>
            <a:pPr eaLnBrk="1" hangingPunct="1"/>
            <a:endParaRPr lang="en-US" altLang="en-CY" u="sn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8ED75B1-6E2E-D848-8578-4A0F17B51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 LESION ASSOCIATED WITH ANTERIOR DISLOCATION OF THE SHOULDER</a:t>
            </a:r>
            <a:endParaRPr lang="en-US" altLang="en-CY" sz="2000">
              <a:solidFill>
                <a:srgbClr val="FFC000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99BF38B-B119-BB4B-BEBF-B513A253D4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18487" cy="5068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UCLA scoring system </a:t>
            </a:r>
            <a:r>
              <a:rPr lang="el-GR" altLang="en-CY" b="1" u="sng">
                <a:solidFill>
                  <a:srgbClr val="C00000"/>
                </a:solidFill>
              </a:rPr>
              <a:t>(35 </a:t>
            </a:r>
            <a:r>
              <a:rPr lang="en-US" altLang="en-CY" b="1" u="sng">
                <a:solidFill>
                  <a:srgbClr val="C00000"/>
                </a:solidFill>
              </a:rPr>
              <a:t>points)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/>
              <a:t>Pain (10 points)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/>
              <a:t>Function (10 points)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/>
              <a:t>Active forward flexion ( 5 points)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/>
              <a:t>Strength of forward flexion ( 5 points)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/>
              <a:t>Satisfaction of the patient ( 5 points)</a:t>
            </a:r>
          </a:p>
          <a:p>
            <a:pPr eaLnBrk="1" hangingPunct="1">
              <a:lnSpc>
                <a:spcPct val="80000"/>
              </a:lnSpc>
            </a:pPr>
            <a:endParaRPr lang="en-US" altLang="en-CY" u="sng"/>
          </a:p>
          <a:p>
            <a:pPr eaLnBrk="1" hangingPunct="1">
              <a:lnSpc>
                <a:spcPct val="80000"/>
              </a:lnSpc>
            </a:pPr>
            <a:endParaRPr lang="en-US" altLang="en-CY" u="sng"/>
          </a:p>
          <a:p>
            <a:pPr eaLnBrk="1" hangingPunct="1">
              <a:lnSpc>
                <a:spcPct val="80000"/>
              </a:lnSpc>
            </a:pPr>
            <a:r>
              <a:rPr lang="en-US" altLang="en-CY" u="sng"/>
              <a:t>Excellent </a:t>
            </a:r>
            <a:r>
              <a:rPr lang="en-US" altLang="en-CY"/>
              <a:t>(34-35 points)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u="sng"/>
              <a:t>Good</a:t>
            </a:r>
            <a:r>
              <a:rPr lang="en-US" altLang="en-CY"/>
              <a:t> (29-33 points)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u="sng"/>
              <a:t>Poor</a:t>
            </a:r>
            <a:r>
              <a:rPr lang="en-US" altLang="en-CY"/>
              <a:t> ( &lt; 29 points)</a:t>
            </a:r>
          </a:p>
          <a:p>
            <a:pPr eaLnBrk="1" hangingPunct="1"/>
            <a:endParaRPr lang="en-US" altLang="en-CY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54DD4BA-7FDE-6048-8DAF-1BDE7EDC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04825"/>
            <a:ext cx="7931150" cy="2708275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br>
              <a:rPr lang="en-US" altLang="en-CY" sz="2000" b="1"/>
            </a:br>
            <a:r>
              <a:rPr lang="en-US" altLang="en-CY" sz="3200"/>
              <a:t>visual analogic scale</a:t>
            </a:r>
            <a:br>
              <a:rPr lang="en-US" altLang="en-CY" sz="3200" u="sng"/>
            </a:br>
            <a:br>
              <a:rPr lang="en-US" altLang="en-CY" sz="3200" u="sng"/>
            </a:br>
            <a:r>
              <a:rPr lang="en-US" altLang="en-CY" sz="3200"/>
              <a:t>     </a:t>
            </a:r>
            <a:r>
              <a:rPr lang="en-US" altLang="en-CY" sz="3200" u="sng"/>
              <a:t>Satisfied from final result 8/9 patients</a:t>
            </a:r>
            <a:br>
              <a:rPr lang="en-US" altLang="en-CY" sz="3200" u="sng"/>
            </a:br>
            <a:r>
              <a:rPr lang="en-US" altLang="en-CY" sz="3200" u="sng"/>
              <a:t>   </a:t>
            </a:r>
            <a:endParaRPr lang="en-GB" altLang="en-CY" sz="3200"/>
          </a:p>
        </p:txBody>
      </p:sp>
      <p:pic>
        <p:nvPicPr>
          <p:cNvPr id="23555" name="Picture 12" descr="vas2">
            <a:extLst>
              <a:ext uri="{FF2B5EF4-FFF2-40B4-BE49-F238E27FC236}">
                <a16:creationId xmlns:a16="http://schemas.microsoft.com/office/drawing/2014/main" id="{308F6703-4B51-A042-97F2-A197232913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140075"/>
            <a:ext cx="5327650" cy="1512888"/>
          </a:xfrm>
          <a:noFill/>
        </p:spPr>
      </p:pic>
      <p:pic>
        <p:nvPicPr>
          <p:cNvPr id="23556" name="Picture 14" descr="VAS3">
            <a:extLst>
              <a:ext uri="{FF2B5EF4-FFF2-40B4-BE49-F238E27FC236}">
                <a16:creationId xmlns:a16="http://schemas.microsoft.com/office/drawing/2014/main" id="{C024D600-E1D6-5A47-BCA9-76853943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68863"/>
            <a:ext cx="5327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C0915D-5078-3740-BF10-FA3AF8F31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3269724-C66A-8842-B79B-2BCA3EA4F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5256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CY" sz="2800" b="1" u="sng">
                <a:solidFill>
                  <a:srgbClr val="C00000"/>
                </a:solidFill>
              </a:rPr>
              <a:t>Postoperative clinical results</a:t>
            </a:r>
            <a:r>
              <a:rPr lang="en-US" altLang="en-CY" sz="2800" u="sng">
                <a:solidFill>
                  <a:srgbClr val="C00000"/>
                </a:solidFill>
              </a:rPr>
              <a:t> :</a:t>
            </a:r>
            <a:endParaRPr lang="en-US" altLang="en-CY" sz="2800" b="1" u="sng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CY" sz="2800"/>
              <a:t> Pain relief in 8 out of 9 patients in daily activities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sz="2800"/>
              <a:t>Mean active flexion: 160°,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sz="2800"/>
              <a:t>Mean passive flexion 165°.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sz="2800"/>
              <a:t>Mean active abduction: 150°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sz="2800"/>
              <a:t>Mean passive abduction 160°.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sz="2800"/>
              <a:t>None of the patients sustained any new episode of dislocation and all nine patients expressed their satisfaction regarding stability and strength of their shoulder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CY" sz="2800"/>
              <a:t>UCLA scoring system showed six out nine patients had excellent or good results.</a:t>
            </a:r>
          </a:p>
          <a:p>
            <a:pPr eaLnBrk="1" hangingPunct="1">
              <a:lnSpc>
                <a:spcPct val="80000"/>
              </a:lnSpc>
            </a:pPr>
            <a:endParaRPr lang="en-US" altLang="en-CY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039D385-B68E-3246-A3D7-A5C66E97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23975"/>
            <a:ext cx="8229600" cy="2952750"/>
          </a:xfrm>
        </p:spPr>
        <p:txBody>
          <a:bodyPr/>
          <a:lstStyle/>
          <a:p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br>
              <a:rPr lang="en-US" altLang="en-CY" sz="2000" b="1">
                <a:solidFill>
                  <a:srgbClr val="FFC000"/>
                </a:solidFill>
              </a:rPr>
            </a:br>
            <a:r>
              <a:rPr lang="en-US" altLang="en-CY" sz="2000" b="1">
                <a:solidFill>
                  <a:srgbClr val="FFC000"/>
                </a:solidFill>
              </a:rPr>
              <a:t>                                        </a:t>
            </a:r>
            <a:r>
              <a:rPr lang="en-US" altLang="en-CY" sz="2800" b="1">
                <a:solidFill>
                  <a:srgbClr val="FFC000"/>
                </a:solidFill>
              </a:rPr>
              <a:t>Comparative results</a:t>
            </a:r>
            <a:endParaRPr lang="en-GB" altLang="en-CY" sz="28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FF0971-1D4E-514B-A73E-68C15C7D80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Direction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Pre-operative Motion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Post-operative Motion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 Difference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Active Flexion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135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</a:t>
                      </a:r>
                      <a:r>
                        <a:rPr lang="en-US" sz="1800" dirty="0"/>
                        <a:t>°  [18.5%]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Passive Flexion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165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  <a:r>
                        <a:rPr lang="en-US" baseline="0" dirty="0"/>
                        <a:t> Abduction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</a:t>
                      </a:r>
                      <a:r>
                        <a:rPr lang="en-US" sz="1800" dirty="0"/>
                        <a:t>°  [36%]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Passive Abduction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130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  <a:r>
                        <a:rPr lang="en-US" sz="1800" dirty="0"/>
                        <a:t>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r>
                        <a:rPr lang="en-US" sz="1800" dirty="0"/>
                        <a:t>°  [23%]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Internal Rotation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T11</a:t>
                      </a:r>
                      <a:r>
                        <a:rPr lang="en-US" baseline="0" dirty="0"/>
                        <a:t> [T6-L3 ]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T10 [T6-L2</a:t>
                      </a:r>
                      <a:r>
                        <a:rPr lang="en-US" baseline="0" dirty="0"/>
                        <a:t> 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</a:t>
                      </a:r>
                      <a:r>
                        <a:rPr lang="en-US" dirty="0"/>
                        <a:t> Vertebral Level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6A852E5-077B-F34B-B869-4531207B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95400"/>
          </a:xfrm>
        </p:spPr>
        <p:txBody>
          <a:bodyPr/>
          <a:lstStyle/>
          <a:p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br>
              <a:rPr lang="en-US" altLang="en-CY" sz="2000" b="1">
                <a:solidFill>
                  <a:srgbClr val="FFC000"/>
                </a:solidFill>
              </a:rPr>
            </a:br>
            <a:r>
              <a:rPr lang="en-US" altLang="en-CY" sz="2000" b="1">
                <a:solidFill>
                  <a:srgbClr val="FFC000"/>
                </a:solidFill>
              </a:rPr>
              <a:t>                                        </a:t>
            </a:r>
            <a:r>
              <a:rPr lang="en-US" altLang="en-CY" sz="2800" b="1">
                <a:solidFill>
                  <a:srgbClr val="FFC000"/>
                </a:solidFill>
              </a:rPr>
              <a:t>Comparative results</a:t>
            </a:r>
            <a:endParaRPr lang="en-GB" altLang="en-CY" sz="2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F75E64-FCA1-824B-BD10-A2179B003C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349500"/>
          <a:ext cx="8229600" cy="362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4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Pre-operative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Post-operative</a:t>
                      </a:r>
                      <a:endParaRPr lang="en-GB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46">
                <a:tc>
                  <a:txBody>
                    <a:bodyPr/>
                    <a:lstStyle/>
                    <a:p>
                      <a:r>
                        <a:rPr lang="en-US" sz="1800" dirty="0"/>
                        <a:t>Apprehension  Test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Nil</a:t>
                      </a:r>
                      <a:endParaRPr lang="en-GB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0">
                <a:tc>
                  <a:txBody>
                    <a:bodyPr/>
                    <a:lstStyle/>
                    <a:p>
                      <a:r>
                        <a:rPr lang="en-US" sz="1800" dirty="0"/>
                        <a:t>Impingement sign(</a:t>
                      </a:r>
                      <a:r>
                        <a:rPr lang="en-US" sz="1800" dirty="0" err="1"/>
                        <a:t>Neer</a:t>
                      </a:r>
                      <a:r>
                        <a:rPr lang="en-US" sz="1800" dirty="0"/>
                        <a:t> Test  (</a:t>
                      </a:r>
                      <a:r>
                        <a:rPr lang="en-US" sz="1800" dirty="0" err="1"/>
                        <a:t>Supraspinatus</a:t>
                      </a:r>
                      <a:r>
                        <a:rPr lang="en-US" sz="1800" dirty="0"/>
                        <a:t>)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Nil</a:t>
                      </a:r>
                      <a:endParaRPr lang="en-GB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46">
                <a:tc>
                  <a:txBody>
                    <a:bodyPr/>
                    <a:lstStyle/>
                    <a:p>
                      <a:r>
                        <a:rPr lang="en-US" sz="1800" dirty="0"/>
                        <a:t>Painful</a:t>
                      </a:r>
                      <a:r>
                        <a:rPr lang="en-US" sz="1800" baseline="0" dirty="0"/>
                        <a:t>  Arc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Nil</a:t>
                      </a:r>
                      <a:endParaRPr lang="en-GB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179">
                <a:tc>
                  <a:txBody>
                    <a:bodyPr/>
                    <a:lstStyle/>
                    <a:p>
                      <a:r>
                        <a:rPr lang="en-US" sz="1800" dirty="0"/>
                        <a:t>Dropping  Sign                               [ </a:t>
                      </a:r>
                      <a:r>
                        <a:rPr lang="en-US" sz="1800" dirty="0" err="1"/>
                        <a:t>Infraspinatus</a:t>
                      </a:r>
                      <a:r>
                        <a:rPr lang="en-US" sz="1800" dirty="0"/>
                        <a:t> ]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GB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179">
                <a:tc>
                  <a:txBody>
                    <a:bodyPr/>
                    <a:lstStyle/>
                    <a:p>
                      <a:r>
                        <a:rPr lang="en-US" sz="1800" dirty="0"/>
                        <a:t>Napoleon Sign                             [ </a:t>
                      </a:r>
                      <a:r>
                        <a:rPr lang="en-US" sz="1800" dirty="0" err="1"/>
                        <a:t>Subscapularis</a:t>
                      </a:r>
                      <a:r>
                        <a:rPr lang="en-US" sz="1800" dirty="0"/>
                        <a:t> ]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GB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Nil</a:t>
                      </a:r>
                      <a:endParaRPr lang="en-GB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C50D7FE-D041-3144-8CD5-1298B3626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95A7FC88-95FE-2A43-AD84-0521A916D9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84313"/>
            <a:ext cx="3771900" cy="2519362"/>
          </a:xfrm>
          <a:noFill/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0CC46FB8-B1EA-3844-917B-3CDE9B2044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3894137" cy="2519362"/>
          </a:xfrm>
          <a:noFill/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3F8C58A0-6FC9-644B-A535-4B9A83D6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92600"/>
            <a:ext cx="3752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A6C5CC5-1C51-6242-BBAA-8C5CB80C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endParaRPr lang="en-GB" altLang="en-CY" sz="2000">
              <a:solidFill>
                <a:srgbClr val="FFC000"/>
              </a:solidFill>
            </a:endParaRPr>
          </a:p>
        </p:txBody>
      </p:sp>
      <p:pic>
        <p:nvPicPr>
          <p:cNvPr id="28675" name="Picture 2" descr="E:\DCIM\108_PANA\P1080450.JPG">
            <a:extLst>
              <a:ext uri="{FF2B5EF4-FFF2-40B4-BE49-F238E27FC236}">
                <a16:creationId xmlns:a16="http://schemas.microsoft.com/office/drawing/2014/main" id="{C13D80FA-B951-0A4D-81B4-FC126364BE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097212" cy="1800225"/>
          </a:xfrm>
          <a:noFill/>
        </p:spPr>
      </p:pic>
      <p:pic>
        <p:nvPicPr>
          <p:cNvPr id="28676" name="Picture 3" descr="E:\DCIM\108_PANA\P1080451.JPG">
            <a:extLst>
              <a:ext uri="{FF2B5EF4-FFF2-40B4-BE49-F238E27FC236}">
                <a16:creationId xmlns:a16="http://schemas.microsoft.com/office/drawing/2014/main" id="{A9D9E672-B350-C142-B714-A5D0925719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989138"/>
            <a:ext cx="2736850" cy="1800225"/>
          </a:xfrm>
          <a:noFill/>
        </p:spPr>
      </p:pic>
      <p:pic>
        <p:nvPicPr>
          <p:cNvPr id="28677" name="Picture 4" descr="E:\DCIM\108_PANA\P1080452.JPG">
            <a:extLst>
              <a:ext uri="{FF2B5EF4-FFF2-40B4-BE49-F238E27FC236}">
                <a16:creationId xmlns:a16="http://schemas.microsoft.com/office/drawing/2014/main" id="{0CFAE60F-56C0-AA4A-88A5-F5132A22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3168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>
            <a:extLst>
              <a:ext uri="{FF2B5EF4-FFF2-40B4-BE49-F238E27FC236}">
                <a16:creationId xmlns:a16="http://schemas.microsoft.com/office/drawing/2014/main" id="{59C2AB5B-352A-5940-8CBB-A6B3706D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40243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03BF6A8-76BC-CF4F-BC45-1AE368F4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endParaRPr lang="en-GB" altLang="en-CY" sz="200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E9A385EF-6715-604D-A389-4C73A2B87E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557338"/>
            <a:ext cx="3024188" cy="2087562"/>
          </a:xfrm>
          <a:noFill/>
        </p:spPr>
      </p:pic>
      <p:pic>
        <p:nvPicPr>
          <p:cNvPr id="29700" name="Picture 3">
            <a:extLst>
              <a:ext uri="{FF2B5EF4-FFF2-40B4-BE49-F238E27FC236}">
                <a16:creationId xmlns:a16="http://schemas.microsoft.com/office/drawing/2014/main" id="{28CC2E26-B6E8-5A42-8112-86FB1CE73D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3024187" cy="2286000"/>
          </a:xfrm>
          <a:noFill/>
        </p:spPr>
      </p:pic>
      <p:pic>
        <p:nvPicPr>
          <p:cNvPr id="29701" name="Picture 4">
            <a:extLst>
              <a:ext uri="{FF2B5EF4-FFF2-40B4-BE49-F238E27FC236}">
                <a16:creationId xmlns:a16="http://schemas.microsoft.com/office/drawing/2014/main" id="{435D3BF3-9B75-3C4C-9139-58EC6975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28225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39922075-B209-DA49-9C1F-71F184C3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35438"/>
            <a:ext cx="37036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5EED65B-AE47-2244-BDFD-D9010AA02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5363" cy="11430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E2307C0-748B-024D-9D99-69FB6CD85E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291512" cy="52562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sz="3600" b="1" u="sng">
                <a:solidFill>
                  <a:srgbClr val="C00000"/>
                </a:solidFill>
              </a:rPr>
              <a:t>Conclusions :</a:t>
            </a:r>
          </a:p>
          <a:p>
            <a:pPr eaLnBrk="1" hangingPunct="1"/>
            <a:r>
              <a:rPr lang="en-GB" altLang="en-CY" sz="3200"/>
              <a:t>Is important to emphasize the need to </a:t>
            </a:r>
            <a:r>
              <a:rPr lang="en-GB" altLang="en-CY" sz="3200" u="sng"/>
              <a:t>look for rotator cuff tears and instability  signs when evaluating shoulder dislocation in  older population </a:t>
            </a:r>
            <a:endParaRPr lang="en-US" altLang="en-CY" sz="3600" b="1" u="sng"/>
          </a:p>
          <a:p>
            <a:pPr eaLnBrk="1" hangingPunct="1"/>
            <a:r>
              <a:rPr lang="en-US" altLang="en-CY" sz="3200"/>
              <a:t>Simultaneous  arthroscopic repair of Bankart lesion and rotator cuff tear gives stability and satisfactory  results of patients who sustained dislocation  of their shoulder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4A6E70D3-F4F3-E14D-92E8-9CCA9745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CY" u="sng"/>
              <a:t>Referrences</a:t>
            </a:r>
            <a:endParaRPr lang="en-GB" altLang="en-CY" u="sng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5AE6072-622B-0540-8DAA-83E227DB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4389437"/>
          </a:xfrm>
        </p:spPr>
        <p:txBody>
          <a:bodyPr/>
          <a:lstStyle/>
          <a:p>
            <a:r>
              <a:rPr lang="en-US" altLang="en-CY" b="1" u="sng"/>
              <a:t>G. Porcellini et al</a:t>
            </a:r>
            <a:r>
              <a:rPr lang="en-US" altLang="en-CY"/>
              <a:t>.(Arthroscopy  vol 22,(March 2006)</a:t>
            </a:r>
            <a:endParaRPr lang="en-GB" altLang="en-CY"/>
          </a:p>
          <a:p>
            <a:pPr>
              <a:buFont typeface="Wingdings 2" pitchFamily="2" charset="2"/>
              <a:buNone/>
            </a:pPr>
            <a:r>
              <a:rPr lang="en-US" altLang="en-CY"/>
              <a:t>….the “anterior mechanism”, anterior capsular-labral detachment seems to be the main cause of shoulder dislocation.</a:t>
            </a:r>
          </a:p>
          <a:p>
            <a:endParaRPr lang="en-US" altLang="en-CY"/>
          </a:p>
          <a:p>
            <a:pPr>
              <a:buFont typeface="Wingdings 2" pitchFamily="2" charset="2"/>
              <a:buNone/>
            </a:pPr>
            <a:endParaRPr lang="en-US" altLang="en-CY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7E2A9C0-80A3-3C47-831E-B73B792FA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584325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LOCATION OF THE SHOULDER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25703A0-3CC8-FD48-98D3-522EEFF3E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18487" cy="46815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CY" b="1" u="sng"/>
              <a:t>METHOD:</a:t>
            </a:r>
          </a:p>
          <a:p>
            <a:pPr eaLnBrk="1" hangingPunct="1">
              <a:buFontTx/>
              <a:buNone/>
            </a:pPr>
            <a:r>
              <a:rPr lang="en-US" altLang="en-CY"/>
              <a:t>   </a:t>
            </a:r>
            <a:r>
              <a:rPr lang="en-US" altLang="en-CY" b="1" i="1">
                <a:solidFill>
                  <a:srgbClr val="C00000"/>
                </a:solidFill>
              </a:rPr>
              <a:t>Nine patients </a:t>
            </a:r>
            <a:r>
              <a:rPr lang="en-US" altLang="en-CY"/>
              <a:t>sustained simultaneous Bankart  lesion  and rotator cuff  tear after recorded anterior dislocation  between 2005-2009. </a:t>
            </a:r>
          </a:p>
          <a:p>
            <a:pPr eaLnBrk="1" hangingPunct="1">
              <a:buFontTx/>
              <a:buNone/>
            </a:pPr>
            <a:r>
              <a:rPr lang="en-US" altLang="en-CY"/>
              <a:t>    Mean age: 61 years(range 48-70 )</a:t>
            </a:r>
          </a:p>
          <a:p>
            <a:pPr eaLnBrk="1" hangingPunct="1">
              <a:buFontTx/>
              <a:buNone/>
            </a:pPr>
            <a:r>
              <a:rPr lang="en-US" altLang="en-CY"/>
              <a:t>   Two patients had dislocation twice to the same shoulder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All patients had  Xrays  and MRI scan to their shoulder. Mean period of operation after  injury  6,5 months.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Mean follow up  after surgery:   2  years.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</a:t>
            </a:r>
          </a:p>
          <a:p>
            <a:pPr eaLnBrk="1" hangingPunct="1">
              <a:buFontTx/>
              <a:buNone/>
            </a:pPr>
            <a:endParaRPr lang="en-US" altLang="en-CY"/>
          </a:p>
          <a:p>
            <a:pPr eaLnBrk="1" hangingPunct="1">
              <a:buFontTx/>
              <a:buNone/>
            </a:pPr>
            <a:r>
              <a:rPr lang="en-US" altLang="en-CY"/>
              <a:t> </a:t>
            </a:r>
          </a:p>
          <a:p>
            <a:pPr eaLnBrk="1" hangingPunct="1">
              <a:buFontTx/>
              <a:buNone/>
            </a:pPr>
            <a:endParaRPr lang="en-US" altLang="en-CY"/>
          </a:p>
          <a:p>
            <a:pPr eaLnBrk="1" hangingPunct="1">
              <a:buFontTx/>
              <a:buNone/>
            </a:pPr>
            <a:endParaRPr lang="en-US" altLang="en-CY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D52B26C4-76D5-A543-B7E4-F35DD7F5E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b="1" i="1"/>
              <a:t>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sz="6600" b="1" i="1"/>
              <a:t>              Thanks</a:t>
            </a:r>
            <a:endParaRPr lang="en-GB" altLang="en-CY" sz="6600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2F21555-5C31-E341-A2B5-B44681A1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CY" sz="24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endParaRPr lang="en-GB" altLang="en-CY" sz="2400">
              <a:solidFill>
                <a:srgbClr val="FFC000"/>
              </a:solidFill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F797375-3828-D14F-BFFF-E7B4D174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en-CY"/>
              <a:t>Another  17  patients  during this period (2005-2009) with rotator  cuff  tear  and accidental  finding of Bankart  lesion  in MRI scan without dislocation were excluded.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Mechanism of  injury :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Eight pts had a fall in outstretched arm</a:t>
            </a:r>
          </a:p>
          <a:p>
            <a:pPr>
              <a:buFont typeface="Wingdings 2" pitchFamily="2" charset="2"/>
              <a:buNone/>
            </a:pPr>
            <a:r>
              <a:rPr lang="en-US" altLang="en-CY"/>
              <a:t>One patient had a fall during snow ski</a:t>
            </a:r>
          </a:p>
          <a:p>
            <a:pPr>
              <a:buFont typeface="Wingdings 2" pitchFamily="2" charset="2"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Demographics :</a:t>
            </a:r>
          </a:p>
          <a:p>
            <a:pPr>
              <a:buFont typeface="Wingdings 2" pitchFamily="2" charset="2"/>
              <a:buNone/>
            </a:pPr>
            <a:r>
              <a:rPr lang="en-US" altLang="en-CY"/>
              <a:t> Six men,  three women</a:t>
            </a:r>
          </a:p>
          <a:p>
            <a:pPr>
              <a:buFont typeface="Wingdings 2" pitchFamily="2" charset="2"/>
              <a:buNone/>
            </a:pPr>
            <a:r>
              <a:rPr lang="en-US" altLang="en-CY"/>
              <a:t>  In 6 patients the dominant arm was affected</a:t>
            </a:r>
            <a:endParaRPr lang="en-GB" altLang="en-CY"/>
          </a:p>
          <a:p>
            <a:pPr eaLnBrk="1" hangingPunct="1"/>
            <a:endParaRPr lang="en-US" altLang="en-CY"/>
          </a:p>
          <a:p>
            <a:pPr eaLnBrk="1" hangingPunct="1"/>
            <a:endParaRPr lang="en-GB" altLang="en-CY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A8072B0-A738-664C-A679-5F7B07FAF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963A32D-F84D-6043-AEA5-6BBBBFEB9B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Preoperative  clinical assesement :</a:t>
            </a:r>
          </a:p>
          <a:p>
            <a:pPr eaLnBrk="1" hangingPunct="1"/>
            <a:r>
              <a:rPr lang="en-US" altLang="en-CY"/>
              <a:t> The primary symptom was pain</a:t>
            </a:r>
          </a:p>
          <a:p>
            <a:pPr eaLnBrk="1" hangingPunct="1"/>
            <a:r>
              <a:rPr lang="en-US" altLang="en-CY"/>
              <a:t>All complained of shoulder </a:t>
            </a:r>
            <a:r>
              <a:rPr lang="en-US" altLang="en-CY" b="1" u="sng"/>
              <a:t>instability</a:t>
            </a:r>
            <a:r>
              <a:rPr lang="en-US" altLang="en-CY"/>
              <a:t>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and </a:t>
            </a:r>
            <a:r>
              <a:rPr lang="en-US" altLang="en-CY" b="1" u="sng"/>
              <a:t>weakness of active flexion </a:t>
            </a:r>
            <a:r>
              <a:rPr lang="en-US" altLang="en-CY"/>
              <a:t>  and </a:t>
            </a:r>
            <a:r>
              <a:rPr lang="en-US" altLang="en-CY" b="1" u="sng"/>
              <a:t>abduction</a:t>
            </a:r>
            <a:r>
              <a:rPr lang="en-US" altLang="en-CY"/>
              <a:t> .</a:t>
            </a:r>
          </a:p>
          <a:p>
            <a:pPr eaLnBrk="1" hangingPunct="1">
              <a:buFontTx/>
              <a:buNone/>
            </a:pPr>
            <a:r>
              <a:rPr lang="en-US" altLang="en-CY"/>
              <a:t>  Positive apprehension test</a:t>
            </a:r>
          </a:p>
          <a:p>
            <a:pPr eaLnBrk="1" hangingPunct="1">
              <a:buFontTx/>
              <a:buNone/>
            </a:pPr>
            <a:r>
              <a:rPr lang="en-US" altLang="en-CY"/>
              <a:t>  Active flexion, mean 135</a:t>
            </a:r>
            <a:r>
              <a:rPr lang="en-US" altLang="en-CY" sz="2800"/>
              <a:t>°</a:t>
            </a:r>
            <a:r>
              <a:rPr lang="en-US" altLang="en-CY"/>
              <a:t> </a:t>
            </a:r>
          </a:p>
          <a:p>
            <a:pPr eaLnBrk="1" hangingPunct="1">
              <a:buFontTx/>
              <a:buNone/>
            </a:pPr>
            <a:r>
              <a:rPr lang="en-US" altLang="en-CY"/>
              <a:t>  Passive flexion, mean 160</a:t>
            </a:r>
            <a:r>
              <a:rPr lang="en-US" altLang="en-CY" sz="2800"/>
              <a:t>°</a:t>
            </a:r>
            <a:r>
              <a:rPr lang="en-US" altLang="en-CY"/>
              <a:t> </a:t>
            </a:r>
          </a:p>
          <a:p>
            <a:pPr eaLnBrk="1" hangingPunct="1">
              <a:buFontTx/>
              <a:buNone/>
            </a:pPr>
            <a:r>
              <a:rPr lang="en-US" altLang="en-CY"/>
              <a:t>  Active abduction, mean 110</a:t>
            </a:r>
            <a:r>
              <a:rPr lang="en-US" altLang="en-CY" sz="2800"/>
              <a:t>°</a:t>
            </a:r>
            <a:r>
              <a:rPr lang="en-US" altLang="en-CY"/>
              <a:t> </a:t>
            </a:r>
          </a:p>
          <a:p>
            <a:pPr eaLnBrk="1" hangingPunct="1">
              <a:buFontTx/>
              <a:buNone/>
            </a:pPr>
            <a:r>
              <a:rPr lang="en-US" altLang="en-CY"/>
              <a:t>  Passive abduction, mean 130</a:t>
            </a:r>
            <a:r>
              <a:rPr lang="en-US" altLang="en-CY" sz="2800"/>
              <a:t>°</a:t>
            </a:r>
            <a:endParaRPr lang="en-US" altLang="en-CY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E5B9DF2-7F47-0048-8B15-0A39DF20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79500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endParaRPr lang="en-GB" altLang="en-CY" sz="2000">
              <a:solidFill>
                <a:srgbClr val="FFC000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B5D3665-0B7A-B846-85A0-A979E05F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Preoperatively all nine pts:</a:t>
            </a:r>
          </a:p>
          <a:p>
            <a:pPr eaLnBrk="1" hangingPunct="1"/>
            <a:r>
              <a:rPr lang="en-US" altLang="en-CY"/>
              <a:t>Negative apprehension  in  opposite  shoulder</a:t>
            </a:r>
          </a:p>
          <a:p>
            <a:pPr eaLnBrk="1" hangingPunct="1"/>
            <a:r>
              <a:rPr lang="en-US" altLang="en-CY"/>
              <a:t>Sulcus sign negative bilaterally</a:t>
            </a:r>
          </a:p>
          <a:p>
            <a:pPr eaLnBrk="1" hangingPunct="1"/>
            <a:r>
              <a:rPr lang="en-US" altLang="en-CY"/>
              <a:t>None of patients reported pain or instability or weakness of active flexion/abduction before the dislocation </a:t>
            </a:r>
            <a:endParaRPr lang="en-GB" altLang="en-CY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EDA0C42-101C-734D-B486-677CE5491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-576263"/>
            <a:ext cx="8229600" cy="1557338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5515B8D-0552-E343-A8D1-42F3B2951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688013"/>
          </a:xfrm>
        </p:spPr>
        <p:txBody>
          <a:bodyPr/>
          <a:lstStyle/>
          <a:p>
            <a:pPr eaLnBrk="1" hangingPunct="1"/>
            <a:r>
              <a:rPr lang="en-US" altLang="en-CY" b="1" u="sng">
                <a:solidFill>
                  <a:srgbClr val="570948"/>
                </a:solidFill>
              </a:rPr>
              <a:t>Preoperative MRI and Intraoperative findings :</a:t>
            </a:r>
          </a:p>
          <a:p>
            <a:pPr eaLnBrk="1" hangingPunct="1"/>
            <a:r>
              <a:rPr lang="en-US" altLang="en-CY"/>
              <a:t>Eight  patients had Bankart lesion and  one pt a small bony Bankart  lesion</a:t>
            </a:r>
          </a:p>
          <a:p>
            <a:pPr eaLnBrk="1" hangingPunct="1"/>
            <a:r>
              <a:rPr lang="en-US" altLang="en-CY"/>
              <a:t>Mean rotator cuff tear : 2,5 cm (1,5 cm -4cm)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(mostly supraspinatus and infraspinatus)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   Five pts had </a:t>
            </a:r>
            <a:r>
              <a:rPr lang="en-US" altLang="en-CY" u="sng"/>
              <a:t>Crescent</a:t>
            </a:r>
            <a:r>
              <a:rPr lang="en-US" altLang="en-CY"/>
              <a:t> type tear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   One pt  had </a:t>
            </a:r>
            <a:r>
              <a:rPr lang="en-US" altLang="en-CY" u="sng"/>
              <a:t>L Shape </a:t>
            </a:r>
            <a:r>
              <a:rPr lang="en-US" altLang="en-CY"/>
              <a:t>tear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   Three patients had massive RC tear </a:t>
            </a:r>
            <a:r>
              <a:rPr lang="en-US" altLang="en-CY" u="sng"/>
              <a:t>(U shape)  </a:t>
            </a:r>
            <a:r>
              <a:rPr lang="en-US" altLang="en-CY"/>
              <a:t>with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   exposed biceps tendon and detachment upper part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CY"/>
              <a:t>       subscupularis.</a:t>
            </a:r>
          </a:p>
          <a:p>
            <a:pPr eaLnBrk="1" hangingPunct="1"/>
            <a:r>
              <a:rPr lang="en-US" altLang="en-CY"/>
              <a:t>Another two patients had concominant  SLAP lesion  type II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1DD2FC8-B727-4844-A75E-8C011D72F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7EA20291-829A-8943-9DD8-F4DB94230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557338"/>
            <a:ext cx="3571875" cy="2220912"/>
          </a:xfrm>
          <a:noFill/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3226C389-746C-C64C-8287-33A0D217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1735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4434849-2EBE-BB48-A86C-306DC725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817938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A8667CD9-10D4-984D-8387-DC4D9CB6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9725"/>
            <a:ext cx="41592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>
            <a:extLst>
              <a:ext uri="{FF2B5EF4-FFF2-40B4-BE49-F238E27FC236}">
                <a16:creationId xmlns:a16="http://schemas.microsoft.com/office/drawing/2014/main" id="{DEF9EF76-A358-2140-8D2E-B85C5518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268413"/>
          </a:xfrm>
        </p:spPr>
        <p:txBody>
          <a:bodyPr/>
          <a:lstStyle/>
          <a:p>
            <a:pPr eaLnBrk="1" hangingPunct="1"/>
            <a:r>
              <a:rPr lang="en-US" altLang="en-CY" sz="2000" b="1">
                <a:solidFill>
                  <a:srgbClr val="FFC000"/>
                </a:solidFill>
              </a:rPr>
              <a:t>COMBINED ARTHROSCOPIC REPAIR OF ROTATOR CUFF RUPTURE AND BANKART LESION ASSOCIATED WITH ANTERIOR DISLOCATION OF THE SHOULDER</a:t>
            </a:r>
            <a:endParaRPr lang="en-GB" altLang="en-CY" sz="2000">
              <a:solidFill>
                <a:srgbClr val="FFC000"/>
              </a:solidFill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DDD686D3-797D-B546-AD83-BEB596FA59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9138"/>
            <a:ext cx="4038600" cy="2947987"/>
          </a:xfrm>
        </p:spPr>
      </p:pic>
      <p:sp>
        <p:nvSpPr>
          <p:cNvPr id="11268" name="Content Placeholder 7">
            <a:extLst>
              <a:ext uri="{FF2B5EF4-FFF2-40B4-BE49-F238E27FC236}">
                <a16:creationId xmlns:a16="http://schemas.microsoft.com/office/drawing/2014/main" id="{BF47C42F-D0A8-DE40-B9E6-F67455BAE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1882775"/>
            <a:ext cx="8964612" cy="44259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 b="1" u="sng">
                <a:solidFill>
                  <a:srgbClr val="C00000"/>
                </a:solidFill>
              </a:rPr>
              <a:t>PORTALS 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 Posterior  portal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 Anterior   portal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Anterosuperior portal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 Lateral portal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Accessory  portals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                  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                                                       Left shoulder          posterior          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CY"/>
              <a:t>                                                                                             portal</a:t>
            </a:r>
          </a:p>
          <a:p>
            <a:pPr eaLnBrk="1" hangingPunct="1"/>
            <a:endParaRPr lang="en-US" altLang="en-CY"/>
          </a:p>
          <a:p>
            <a:pPr eaLnBrk="1" hangingPunct="1"/>
            <a:endParaRPr lang="en-GB" altLang="en-CY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B4EE45-6EF4-084C-A6BA-A08DA8B1DC52}"/>
              </a:ext>
            </a:extLst>
          </p:cNvPr>
          <p:cNvCxnSpPr/>
          <p:nvPr/>
        </p:nvCxnSpPr>
        <p:spPr>
          <a:xfrm rot="16200000" flipV="1">
            <a:off x="7271544" y="4040981"/>
            <a:ext cx="1368425" cy="5762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3569</TotalTime>
  <Words>1497</Words>
  <Application>Microsoft Macintosh PowerPoint</Application>
  <PresentationFormat>On-screen Show (4:3)</PresentationFormat>
  <Paragraphs>225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Wingdings</vt:lpstr>
      <vt:lpstr>Flow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 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  Surgical technique for Bankart repair ( right shoulder) </vt:lpstr>
      <vt:lpstr>COMBINED ARTHROSCOPIC REPAIR OF ROTATOR CUFF RUPTURE AND BANKART LESION ASSOCIATED WITH ANTERIOR DISLOCATION OF THE SHOULDER</vt:lpstr>
      <vt:lpstr>Technique for  Rotator cuff  repair (right shoulder)                                                                          2,5 cm crescent type </vt:lpstr>
      <vt:lpstr>              Technique for  Rotator cuff  repair (right shoulder)                                                                                               Massive tear (U shape)</vt:lpstr>
      <vt:lpstr>COMBINED ARTHROSCOPIC REPAIR OF ROTATOR CUFF RUPTURE AND BANKART LESION ASSOCIATED WITH ANTERIOR DISLOCATION OF THE SHOULDER                                                             left shoulder  </vt:lpstr>
      <vt:lpstr>COMBINED ARTHROSCOPIC REPAIR OF ROTATOR CUFF RUPTURE AND BANKART LESION ASSOCIATED WITH ANTERIOR DISLOCATION OF THE SHOULDER</vt:lpstr>
      <vt:lpstr>COMBINED ARTHROSCOPIC REPAIR OF ROTATOR CUFF RUPTURE AND BANKART  LESION ASSOCIATED WITH ANTERIOR DISLOCATION OF THE SHOULDER</vt:lpstr>
      <vt:lpstr>COMBINED ARTHROSCOPIC REPAIR OF ROTATOR CUFF RUPTURE AND BANKART LESION ASSOCIATED WITH ANTERIOR DISLOCATION OF THE SHOULDER visual analogic scale       Satisfied from final result 8/9 patients    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                                         Comparative results</vt:lpstr>
      <vt:lpstr>COMBINED ARTHROSCOPIC REPAIR OF ROTATOR CUFF RUPTURE AND BANKART LESION ASSOCIATED WITH ANTERIOR DISLOCATION OF THE SHOULDER                                         Comparative results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COMBINED ARTHROSCOPIC REPAIR OF ROTATOR CUFF RUPTURE AND BANKART LESION ASSOCIATED WITH ANTERIOR DISLOCATION OF THE SHOULDER</vt:lpstr>
      <vt:lpstr>Referrences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ARTHROSCOPIC REPAIR OF ROTATOR CUFF RUPTURE AND BANKART LESION ASSOCIATED WITH ANTERIOR DISLOCATION OF TH E SHOULDER</dc:title>
  <dc:creator> </dc:creator>
  <cp:lastModifiedBy>Microsoft Office User</cp:lastModifiedBy>
  <cp:revision>282</cp:revision>
  <dcterms:created xsi:type="dcterms:W3CDTF">2011-08-29T20:08:55Z</dcterms:created>
  <dcterms:modified xsi:type="dcterms:W3CDTF">2020-04-24T23:48:13Z</dcterms:modified>
</cp:coreProperties>
</file>