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266" r:id="rId3"/>
    <p:sldId id="265" r:id="rId4"/>
    <p:sldId id="300" r:id="rId5"/>
    <p:sldId id="293" r:id="rId6"/>
    <p:sldId id="274" r:id="rId7"/>
    <p:sldId id="273" r:id="rId8"/>
    <p:sldId id="275" r:id="rId9"/>
    <p:sldId id="298" r:id="rId10"/>
    <p:sldId id="282" r:id="rId11"/>
    <p:sldId id="268" r:id="rId12"/>
    <p:sldId id="267" r:id="rId13"/>
    <p:sldId id="321" r:id="rId14"/>
    <p:sldId id="262" r:id="rId15"/>
    <p:sldId id="269" r:id="rId16"/>
    <p:sldId id="294" r:id="rId17"/>
    <p:sldId id="312" r:id="rId18"/>
    <p:sldId id="276" r:id="rId19"/>
    <p:sldId id="259" r:id="rId20"/>
    <p:sldId id="279" r:id="rId21"/>
    <p:sldId id="284" r:id="rId22"/>
    <p:sldId id="283" r:id="rId23"/>
    <p:sldId id="301" r:id="rId24"/>
    <p:sldId id="324" r:id="rId25"/>
    <p:sldId id="304" r:id="rId26"/>
    <p:sldId id="278" r:id="rId27"/>
    <p:sldId id="277" r:id="rId28"/>
    <p:sldId id="308" r:id="rId29"/>
    <p:sldId id="317" r:id="rId30"/>
    <p:sldId id="313" r:id="rId31"/>
    <p:sldId id="257" r:id="rId32"/>
    <p:sldId id="258" r:id="rId33"/>
    <p:sldId id="270" r:id="rId34"/>
    <p:sldId id="314" r:id="rId35"/>
    <p:sldId id="295" r:id="rId36"/>
    <p:sldId id="322" r:id="rId37"/>
    <p:sldId id="309" r:id="rId38"/>
    <p:sldId id="310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2079" autoAdjust="0"/>
  </p:normalViewPr>
  <p:slideViewPr>
    <p:cSldViewPr>
      <p:cViewPr>
        <p:scale>
          <a:sx n="60" d="100"/>
          <a:sy n="60" d="100"/>
        </p:scale>
        <p:origin x="-16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9DFB8-4DDA-487B-B055-73E2C90ADC9B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1DC3B-EE77-4A31-B073-35699EE46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DC3B-EE77-4A31-B073-35699EE46117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0BA217-6803-400B-8AEE-AA749F0B5AF0}" type="datetimeFigureOut">
              <a:rPr lang="en-US" smtClean="0"/>
              <a:pPr/>
              <a:t>9/25/2016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D6E28-37DA-43D7-A834-1EF64720883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57166"/>
            <a:ext cx="7992888" cy="184769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Midshaft Clavicle Fracture </a:t>
            </a:r>
            <a:br>
              <a:rPr lang="en-GB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GB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Operate or Not </a:t>
            </a:r>
            <a:endParaRPr lang="en-GB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8032976" cy="428628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</a:rPr>
              <a:t>3</a:t>
            </a:r>
            <a:r>
              <a:rPr lang="en-GB" sz="3200" b="1" dirty="0" smtClean="0">
                <a:solidFill>
                  <a:srgbClr val="FFFF00"/>
                </a:solidFill>
              </a:rPr>
              <a:t>nd MEDITERRANEAN  TRAUMA  CONFERENCE</a:t>
            </a:r>
            <a:r>
              <a:rPr lang="en-GB" sz="2400" b="1" dirty="0" smtClean="0">
                <a:solidFill>
                  <a:srgbClr val="FFFF00"/>
                </a:solidFill>
              </a:rPr>
              <a:t/>
            </a:r>
            <a:br>
              <a:rPr lang="en-GB" sz="2400" b="1" dirty="0" smtClean="0">
                <a:solidFill>
                  <a:srgbClr val="FFFF00"/>
                </a:solidFill>
              </a:rPr>
            </a:br>
            <a:r>
              <a:rPr lang="en-GB" sz="2400" b="1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en-GB" sz="2400" b="1" dirty="0" err="1" smtClean="0">
                <a:solidFill>
                  <a:srgbClr val="FFFF00"/>
                </a:solidFill>
              </a:rPr>
              <a:t>Larnaca</a:t>
            </a:r>
            <a:r>
              <a:rPr lang="en-GB" sz="2400" b="1" dirty="0" smtClean="0">
                <a:solidFill>
                  <a:srgbClr val="FFFF00"/>
                </a:solidFill>
              </a:rPr>
              <a:t>, Cyprus</a:t>
            </a:r>
          </a:p>
          <a:p>
            <a:r>
              <a:rPr lang="en-GB" sz="2400" b="1" dirty="0" smtClean="0"/>
              <a:t>                                                             23-25 </a:t>
            </a:r>
            <a:r>
              <a:rPr lang="en-GB" sz="2400" b="1" dirty="0"/>
              <a:t>S</a:t>
            </a:r>
            <a:r>
              <a:rPr lang="en-GB" sz="2400" b="1" dirty="0" smtClean="0"/>
              <a:t>eptember 2016</a:t>
            </a:r>
          </a:p>
          <a:p>
            <a:pPr algn="l"/>
            <a:endParaRPr lang="en-GB" sz="2400" b="1" dirty="0" smtClean="0"/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                            </a:t>
            </a:r>
            <a:r>
              <a:rPr lang="en-GB" sz="3600" b="1" dirty="0" smtClean="0">
                <a:solidFill>
                  <a:srgbClr val="FFFF00"/>
                </a:solidFill>
              </a:rPr>
              <a:t>Dr  </a:t>
            </a:r>
            <a:r>
              <a:rPr lang="en-GB" sz="3600" b="1" dirty="0" smtClean="0">
                <a:solidFill>
                  <a:srgbClr val="FFFF00"/>
                </a:solidFill>
              </a:rPr>
              <a:t>Louis </a:t>
            </a:r>
            <a:r>
              <a:rPr lang="en-GB" sz="3600" b="1" dirty="0" smtClean="0">
                <a:solidFill>
                  <a:srgbClr val="FFFF00"/>
                </a:solidFill>
              </a:rPr>
              <a:t>Christodoulou</a:t>
            </a:r>
          </a:p>
          <a:p>
            <a:r>
              <a:rPr lang="en-GB" sz="2400" b="1" dirty="0" smtClean="0"/>
              <a:t>                              Orthopaedic and Upper Limb Surgeon</a:t>
            </a:r>
          </a:p>
          <a:p>
            <a:r>
              <a:rPr lang="en-GB" sz="2400" b="1" dirty="0" smtClean="0"/>
              <a:t>                               ARETAEIO Hospital, Nicosia, </a:t>
            </a:r>
            <a:r>
              <a:rPr lang="en-GB" sz="2800" b="1" dirty="0" smtClean="0"/>
              <a:t>Cyprus</a:t>
            </a:r>
          </a:p>
          <a:p>
            <a:endParaRPr lang="en-GB" sz="2400" dirty="0"/>
          </a:p>
        </p:txBody>
      </p:sp>
      <p:pic>
        <p:nvPicPr>
          <p:cNvPr id="5" name="Picture 3" descr="cid:BC2D90BD-34E2-42F0-911B-7CAEB8154272@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lc14z\Desktop\IMG_02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112568"/>
            <a:ext cx="1516116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Midshaft Clavicle fracture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FF00"/>
                </a:solidFill>
              </a:rPr>
              <a:t>Radiographic evaluation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59 y, female, RTA </a:t>
            </a:r>
            <a:r>
              <a:rPr lang="en-GB" sz="2700" dirty="0" smtClean="0">
                <a:solidFill>
                  <a:schemeClr val="tx1"/>
                </a:solidFill>
              </a:rPr>
              <a:t>(vehicle collision)</a:t>
            </a: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60% of pts with High Energy Injury  </a:t>
            </a:r>
            <a:r>
              <a:rPr lang="en-GB" sz="2800" b="1" i="1" u="sng" dirty="0" smtClean="0">
                <a:solidFill>
                  <a:schemeClr val="tx1"/>
                </a:solidFill>
              </a:rPr>
              <a:t>sustain 100% displacement</a:t>
            </a: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   </a:t>
            </a:r>
            <a:r>
              <a:rPr lang="en-GB" sz="2800" dirty="0" smtClean="0">
                <a:solidFill>
                  <a:schemeClr val="tx1"/>
                </a:solidFill>
              </a:rPr>
              <a:t>John </a:t>
            </a:r>
            <a:r>
              <a:rPr lang="en-GB" sz="2800" dirty="0" err="1" smtClean="0">
                <a:solidFill>
                  <a:schemeClr val="tx1"/>
                </a:solidFill>
              </a:rPr>
              <a:t>Riehl</a:t>
            </a:r>
            <a:r>
              <a:rPr lang="en-GB" sz="2800" dirty="0" smtClean="0">
                <a:solidFill>
                  <a:schemeClr val="tx1"/>
                </a:solidFill>
              </a:rPr>
              <a:t> et. al,  Can J </a:t>
            </a:r>
            <a:r>
              <a:rPr lang="en-GB" sz="2800" dirty="0" err="1" smtClean="0">
                <a:solidFill>
                  <a:schemeClr val="tx1"/>
                </a:solidFill>
              </a:rPr>
              <a:t>Surg</a:t>
            </a:r>
            <a:r>
              <a:rPr lang="en-GB" sz="2800" dirty="0" smtClean="0">
                <a:solidFill>
                  <a:schemeClr val="tx1"/>
                </a:solidFill>
              </a:rPr>
              <a:t> 2014 jun.57(3)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5312" y="2039144"/>
            <a:ext cx="1522512" cy="52576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 Day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877273" y="1988840"/>
            <a:ext cx="1295127" cy="525760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Day   </a:t>
            </a:r>
            <a:endParaRPr lang="en-GB" dirty="0"/>
          </a:p>
        </p:txBody>
      </p:sp>
      <p:pic>
        <p:nvPicPr>
          <p:cNvPr id="2050" name="Picture 2" descr="C:\Users\lc14z\Desktop\Michaelidou vasiliki clavicle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372590" cy="2643206"/>
          </a:xfrm>
          <a:prstGeom prst="rect">
            <a:avLst/>
          </a:prstGeom>
          <a:noFill/>
        </p:spPr>
      </p:pic>
      <p:pic>
        <p:nvPicPr>
          <p:cNvPr id="2051" name="Picture 3" descr="C:\Users\lc14z\Desktop\Michaelidou vasiliki clavicle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398402" cy="264320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3275856" y="2708920"/>
            <a:ext cx="21602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lc14z\Desktop\IMG_02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6039777"/>
            <a:ext cx="720080" cy="77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-1429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Controversy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97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i="1" dirty="0" smtClean="0"/>
              <a:t>Classic article</a:t>
            </a:r>
            <a:r>
              <a:rPr lang="en-GB" sz="2400" i="1" dirty="0" smtClean="0"/>
              <a:t>,</a:t>
            </a:r>
            <a:r>
              <a:rPr lang="en-GB" i="1" dirty="0" smtClean="0"/>
              <a:t> 1960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Non union  </a:t>
            </a:r>
            <a:r>
              <a:rPr lang="en-GB" dirty="0" smtClean="0"/>
              <a:t>thought to be rare for mid-shaft   0.1%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Malunion</a:t>
            </a:r>
            <a:r>
              <a:rPr lang="en-GB" dirty="0" smtClean="0"/>
              <a:t>  not discussed</a:t>
            </a:r>
          </a:p>
          <a:p>
            <a:r>
              <a:rPr lang="en-GB" dirty="0" smtClean="0"/>
              <a:t>Open treatment  most common cause of nonunion, 4,6%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sz="3000" dirty="0" smtClean="0">
                <a:solidFill>
                  <a:srgbClr val="FFFF00"/>
                </a:solidFill>
              </a:rPr>
              <a:t>Non operative management  treatment of choice</a:t>
            </a:r>
            <a:endParaRPr lang="en-GB" sz="30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lc14z\Desktop\Charles NEER\IMG_0566 -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4624"/>
            <a:ext cx="5715000" cy="1028700"/>
          </a:xfrm>
          <a:prstGeom prst="rect">
            <a:avLst/>
          </a:prstGeom>
          <a:noFill/>
        </p:spPr>
      </p:pic>
      <p:pic>
        <p:nvPicPr>
          <p:cNvPr id="5" name="Picture 2" descr="C:\Users\lc14z\Desktop\Charles NEER\IMG_0567 - Copy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435840"/>
            <a:ext cx="6097193" cy="1793360"/>
          </a:xfrm>
          <a:prstGeom prst="rect">
            <a:avLst/>
          </a:prstGeom>
          <a:noFill/>
        </p:spPr>
      </p:pic>
      <p:pic>
        <p:nvPicPr>
          <p:cNvPr id="6" name="Picture 3" descr="C:\Users\lc14z\Desktop\Charles NEER\IMG_0567 - Copy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114" y="5157192"/>
            <a:ext cx="6072230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4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n-GB" sz="5600" dirty="0" smtClean="0"/>
              <a:t>  </a:t>
            </a:r>
            <a:r>
              <a:rPr lang="en-GB" sz="5600" dirty="0" smtClean="0">
                <a:solidFill>
                  <a:srgbClr val="FFFF00"/>
                </a:solidFill>
              </a:rPr>
              <a:t>Controversy</a:t>
            </a:r>
            <a:r>
              <a:rPr lang="en-US" sz="5600" dirty="0" smtClean="0">
                <a:solidFill>
                  <a:srgbClr val="FFFF00"/>
                </a:solidFill>
              </a:rPr>
              <a:t> </a:t>
            </a:r>
            <a:r>
              <a:rPr lang="en-US" sz="5300" dirty="0" smtClean="0"/>
              <a:t> 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3700" dirty="0" smtClean="0"/>
              <a:t>          </a:t>
            </a:r>
            <a:r>
              <a:rPr lang="en-US" sz="3700" dirty="0" smtClean="0">
                <a:solidFill>
                  <a:srgbClr val="FFC000"/>
                </a:solidFill>
              </a:rPr>
              <a:t>An atlas of anatomy and treatment of  	  	  	</a:t>
            </a:r>
            <a:r>
              <a:rPr lang="en-US" sz="3700" dirty="0" err="1" smtClean="0">
                <a:solidFill>
                  <a:srgbClr val="FFC000"/>
                </a:solidFill>
              </a:rPr>
              <a:t>midclavicular</a:t>
            </a:r>
            <a:r>
              <a:rPr lang="en-US" sz="3700" dirty="0" smtClean="0">
                <a:solidFill>
                  <a:srgbClr val="FFC000"/>
                </a:solidFill>
              </a:rPr>
              <a:t>  fractures</a:t>
            </a:r>
            <a:r>
              <a:rPr lang="en-US" sz="3700" dirty="0" smtClean="0"/>
              <a:t>. </a:t>
            </a:r>
            <a:r>
              <a:rPr lang="en-US" sz="3700" u="sng" dirty="0" err="1" smtClean="0"/>
              <a:t>Clin</a:t>
            </a:r>
            <a:r>
              <a:rPr lang="en-US" sz="3700" u="sng" dirty="0" smtClean="0"/>
              <a:t> </a:t>
            </a:r>
            <a:r>
              <a:rPr lang="en-US" sz="3700" u="sng" dirty="0" err="1" smtClean="0"/>
              <a:t>Orthop</a:t>
            </a:r>
            <a:r>
              <a:rPr lang="en-US" sz="3700" u="sng" dirty="0" smtClean="0"/>
              <a:t>. </a:t>
            </a:r>
            <a:r>
              <a:rPr lang="en-US" sz="3700" u="sng" dirty="0" err="1" smtClean="0"/>
              <a:t>Relat</a:t>
            </a:r>
            <a:r>
              <a:rPr lang="en-US" sz="3700" u="sng" dirty="0" smtClean="0"/>
              <a:t>. Res</a:t>
            </a:r>
            <a:r>
              <a:rPr lang="en-US" sz="2800" dirty="0" smtClean="0"/>
              <a:t>.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216"/>
            <a:ext cx="843528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200" dirty="0" smtClean="0">
                <a:solidFill>
                  <a:srgbClr val="FFFF00"/>
                </a:solidFill>
              </a:rPr>
              <a:t>Carter R. </a:t>
            </a:r>
            <a:r>
              <a:rPr lang="en-GB" sz="3200" dirty="0" err="1" smtClean="0">
                <a:solidFill>
                  <a:srgbClr val="FFFF00"/>
                </a:solidFill>
              </a:rPr>
              <a:t>Rowe</a:t>
            </a:r>
            <a:r>
              <a:rPr lang="en-GB" sz="3200" dirty="0" err="1" smtClean="0"/>
              <a:t>,</a:t>
            </a:r>
            <a:r>
              <a:rPr lang="en-GB" sz="2400" dirty="0" err="1" smtClean="0"/>
              <a:t>M.D</a:t>
            </a:r>
            <a:endParaRPr lang="en-GB" sz="2400" dirty="0" smtClean="0"/>
          </a:p>
          <a:p>
            <a:pPr>
              <a:buNone/>
            </a:pPr>
            <a:r>
              <a:rPr lang="en-GB" sz="2800" i="1" dirty="0" smtClean="0"/>
              <a:t>Classic article</a:t>
            </a:r>
            <a:r>
              <a:rPr lang="en-GB" sz="2800" dirty="0" smtClean="0"/>
              <a:t>, 1968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  </a:t>
            </a: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 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...... with  closed treatment non union   	rarely occurs (4/566).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000" dirty="0" smtClean="0">
                <a:solidFill>
                  <a:srgbClr val="FFFF00"/>
                </a:solidFill>
              </a:rPr>
              <a:t>Non operative management  treatment of choice</a:t>
            </a:r>
            <a:endParaRPr lang="en-GB" sz="3000" dirty="0"/>
          </a:p>
        </p:txBody>
      </p:sp>
      <p:pic>
        <p:nvPicPr>
          <p:cNvPr id="1026" name="Picture 2" descr="C:\Users\lc14z\Desktop\CLAVICLE\CLAVICLE  2016 PHOTOS\ROW CARTER\IMG_0245 -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979" y="1988841"/>
            <a:ext cx="3275485" cy="255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620688"/>
            <a:ext cx="8964488" cy="1296144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rgbClr val="FFFF00"/>
                </a:solidFill>
              </a:rPr>
              <a:t>  WILL MY CLAVICLE </a:t>
            </a:r>
            <a:r>
              <a:rPr lang="en-GB" sz="3400" b="1" i="1" dirty="0" smtClean="0">
                <a:solidFill>
                  <a:srgbClr val="FFFF00"/>
                </a:solidFill>
              </a:rPr>
              <a:t>HEAL</a:t>
            </a:r>
            <a:r>
              <a:rPr lang="en-GB" sz="3400" dirty="0" smtClean="0">
                <a:solidFill>
                  <a:srgbClr val="FFFF00"/>
                </a:solidFill>
              </a:rPr>
              <a:t> AND </a:t>
            </a:r>
            <a:r>
              <a:rPr lang="en-GB" sz="3600" b="1" i="1" dirty="0" smtClean="0">
                <a:solidFill>
                  <a:srgbClr val="FFFF00"/>
                </a:solidFill>
              </a:rPr>
              <a:t>FUNCTION</a:t>
            </a:r>
            <a:r>
              <a:rPr lang="en-GB" sz="3400" dirty="0" smtClean="0">
                <a:solidFill>
                  <a:srgbClr val="FFFF00"/>
                </a:solidFill>
              </a:rPr>
              <a:t> WELL </a:t>
            </a:r>
            <a:r>
              <a:rPr lang="en-GB" sz="4600" b="1" dirty="0" smtClean="0">
                <a:solidFill>
                  <a:srgbClr val="FF0000"/>
                </a:solidFill>
              </a:rPr>
              <a:t>?</a:t>
            </a:r>
            <a:r>
              <a:rPr lang="en-GB" sz="3400" dirty="0" smtClean="0">
                <a:solidFill>
                  <a:srgbClr val="FFFF00"/>
                </a:solidFill>
              </a:rPr>
              <a:t/>
            </a:r>
            <a:br>
              <a:rPr lang="en-GB" sz="3400" dirty="0" smtClean="0">
                <a:solidFill>
                  <a:srgbClr val="FFFF00"/>
                </a:solidFill>
              </a:rPr>
            </a:br>
            <a:endParaRPr lang="en-GB" sz="3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556792"/>
            <a:ext cx="8892480" cy="4389120"/>
          </a:xfrm>
          <a:ln>
            <a:noFill/>
          </a:ln>
        </p:spPr>
        <p:txBody>
          <a:bodyPr/>
          <a:lstStyle/>
          <a:p>
            <a:pPr>
              <a:buNone/>
            </a:pPr>
            <a:endParaRPr lang="en-GB" sz="3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3000" dirty="0" smtClean="0">
                <a:solidFill>
                  <a:srgbClr val="FFFF00"/>
                </a:solidFill>
              </a:rPr>
              <a:t>Historically  most papers have looked at healing rates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63688" y="3284984"/>
            <a:ext cx="5832648" cy="244827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4800" b="1" i="1" dirty="0" smtClean="0">
                <a:solidFill>
                  <a:srgbClr val="FFFF00"/>
                </a:solidFill>
              </a:rPr>
              <a:t>Function </a:t>
            </a:r>
            <a:r>
              <a:rPr lang="en-GB" sz="3600" b="1" i="1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has  only been recently   analyzed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6336704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 The  etiolology and management of clavicular fractures has changed  a lot  in the last 20 years</a:t>
            </a:r>
          </a:p>
          <a:p>
            <a:endParaRPr lang="en-GB" dirty="0" smtClean="0"/>
          </a:p>
          <a:p>
            <a:r>
              <a:rPr lang="en-GB" sz="3600" b="1" dirty="0" smtClean="0">
                <a:solidFill>
                  <a:srgbClr val="FFFF00"/>
                </a:solidFill>
              </a:rPr>
              <a:t>High energy + complex  injuries </a:t>
            </a:r>
            <a:r>
              <a:rPr lang="en-GB" b="1" dirty="0" smtClean="0">
                <a:solidFill>
                  <a:srgbClr val="FFFF00"/>
                </a:solidFill>
              </a:rPr>
              <a:t>are </a:t>
            </a:r>
            <a:r>
              <a:rPr lang="en-GB" sz="3000" b="1" dirty="0" smtClean="0">
                <a:solidFill>
                  <a:srgbClr val="FFFF00"/>
                </a:solidFill>
              </a:rPr>
              <a:t>more than in past</a:t>
            </a:r>
          </a:p>
          <a:p>
            <a:endParaRPr lang="en-GB" sz="3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dirty="0" smtClean="0"/>
              <a:t>   </a:t>
            </a:r>
            <a:r>
              <a:rPr lang="en-GB" sz="3000" dirty="0" smtClean="0"/>
              <a:t>The chances to reduce anatomically a </a:t>
            </a:r>
            <a:r>
              <a:rPr lang="en-GB" sz="3000" i="1" u="sng" dirty="0" smtClean="0"/>
              <a:t>displaced clavicle  </a:t>
            </a:r>
            <a:r>
              <a:rPr lang="en-GB" sz="3000" dirty="0" smtClean="0"/>
              <a:t>fracture  conservatively  is  slim</a:t>
            </a:r>
          </a:p>
          <a:p>
            <a:pPr>
              <a:buNone/>
            </a:pPr>
            <a:endParaRPr lang="en-GB" sz="36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3600" i="1" dirty="0" smtClean="0">
                <a:solidFill>
                  <a:srgbClr val="FFFF00"/>
                </a:solidFill>
              </a:rPr>
              <a:t>Three  possible  non operative outcomes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Asymptomatic  Malunion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  Symptomatic </a:t>
            </a:r>
            <a:r>
              <a:rPr lang="en-GB" sz="3600" dirty="0" err="1" smtClean="0"/>
              <a:t>Malunion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  Nonunion</a:t>
            </a:r>
            <a:endParaRPr lang="en-GB" sz="3600" i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rgbClr val="FFFF00"/>
                </a:solidFill>
              </a:rPr>
              <a:t>                                                           JBJS Br,  </a:t>
            </a:r>
            <a:r>
              <a:rPr lang="en-GB" sz="3600" b="1" dirty="0" smtClean="0">
                <a:solidFill>
                  <a:srgbClr val="FFFF00"/>
                </a:solidFill>
              </a:rPr>
              <a:t>1997 </a:t>
            </a:r>
          </a:p>
          <a:p>
            <a:r>
              <a:rPr lang="en-GB" sz="3200" dirty="0" smtClean="0"/>
              <a:t>15% developed nonunion(8/52)</a:t>
            </a:r>
          </a:p>
          <a:p>
            <a:r>
              <a:rPr lang="en-GB" sz="3500" b="1" dirty="0" smtClean="0"/>
              <a:t>31% pts </a:t>
            </a:r>
            <a:r>
              <a:rPr lang="en-GB" sz="3000" dirty="0" smtClean="0"/>
              <a:t>reported </a:t>
            </a:r>
            <a:r>
              <a:rPr lang="en-GB" sz="3500" b="1" i="1" dirty="0" smtClean="0">
                <a:solidFill>
                  <a:srgbClr val="FFFF00"/>
                </a:solidFill>
              </a:rPr>
              <a:t>unsatisfactory  results </a:t>
            </a:r>
            <a:r>
              <a:rPr lang="en-GB" sz="3200" dirty="0" smtClean="0"/>
              <a:t>regardless the healing</a:t>
            </a:r>
            <a:r>
              <a:rPr lang="en-GB" sz="3200" b="1" dirty="0" smtClean="0"/>
              <a:t> (16/52)</a:t>
            </a:r>
            <a:r>
              <a:rPr lang="en-GB" sz="3200" dirty="0" smtClean="0"/>
              <a:t> </a:t>
            </a:r>
          </a:p>
          <a:p>
            <a:r>
              <a:rPr lang="en-GB" sz="4000" i="1" dirty="0" smtClean="0">
                <a:solidFill>
                  <a:srgbClr val="FFFF00"/>
                </a:solidFill>
              </a:rPr>
              <a:t>Increased  risk of nonunion with </a:t>
            </a:r>
          </a:p>
          <a:p>
            <a:pPr>
              <a:buNone/>
            </a:pPr>
            <a:r>
              <a:rPr lang="en-GB" sz="4000" i="1" dirty="0" smtClean="0">
                <a:solidFill>
                  <a:srgbClr val="FFFF00"/>
                </a:solidFill>
              </a:rPr>
              <a:t>  initial shortening</a:t>
            </a:r>
          </a:p>
          <a:p>
            <a:pPr>
              <a:buNone/>
            </a:pPr>
            <a:r>
              <a:rPr lang="en-GB" sz="4000" i="1" dirty="0" smtClean="0">
                <a:solidFill>
                  <a:srgbClr val="FFFF00"/>
                </a:solidFill>
              </a:rPr>
              <a:t>    </a:t>
            </a:r>
            <a:r>
              <a:rPr lang="en-GB" sz="4800" i="1" dirty="0" smtClean="0">
                <a:solidFill>
                  <a:srgbClr val="FFFF00"/>
                </a:solidFill>
              </a:rPr>
              <a:t>&gt; or =2 cm</a:t>
            </a:r>
          </a:p>
          <a:p>
            <a:pPr>
              <a:buNone/>
            </a:pPr>
            <a:endParaRPr lang="en-GB" sz="3200" b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lc14z\Desktop\CLAVICLE  2016 PHOTOS\Mylonas antonis CLAVICLE\IMG_862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352" y="4005064"/>
            <a:ext cx="3982647" cy="2520280"/>
          </a:xfrm>
          <a:prstGeom prst="rect">
            <a:avLst/>
          </a:prstGeom>
          <a:noFill/>
        </p:spPr>
      </p:pic>
      <p:pic>
        <p:nvPicPr>
          <p:cNvPr id="1027" name="Picture 3" descr="C:\Users\lc14z\Desktop\IMG_05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77635"/>
            <a:ext cx="8215370" cy="1207749"/>
          </a:xfrm>
          <a:prstGeom prst="rect">
            <a:avLst/>
          </a:prstGeom>
          <a:noFill/>
        </p:spPr>
      </p:pic>
      <p:pic>
        <p:nvPicPr>
          <p:cNvPr id="4" name="Picture 2" descr="C:\Users\lc14z\Desktop\CLAVICLE\Clavicle fracture,not final -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15722" cy="885825"/>
          </a:xfrm>
          <a:prstGeom prst="rect">
            <a:avLst/>
          </a:prstGeom>
          <a:noFill/>
        </p:spPr>
      </p:pic>
      <p:pic>
        <p:nvPicPr>
          <p:cNvPr id="2051" name="Picture 3" descr="C:\Users\lc14z\Desktop\CLAVICLE\Clavicle fracture,not final - Copy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80022"/>
            <a:ext cx="5638096" cy="376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35283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M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sz="4500" b="1" dirty="0" smtClean="0">
                <a:solidFill>
                  <a:srgbClr val="FFFF00"/>
                </a:solidFill>
              </a:rPr>
              <a:t>          JBJS  VOLUME 88-A Number  7. JULY 2004</a:t>
            </a:r>
          </a:p>
          <a:p>
            <a:pPr>
              <a:buNone/>
            </a:pPr>
            <a:r>
              <a:rPr lang="en-GB" sz="4500" b="1" i="1" u="sng" dirty="0" smtClean="0">
                <a:solidFill>
                  <a:srgbClr val="002060"/>
                </a:solidFill>
              </a:rPr>
              <a:t>Significantly  increased only by </a:t>
            </a:r>
            <a:r>
              <a:rPr lang="en-GB" sz="4500" b="1" dirty="0" smtClean="0"/>
              <a:t>:</a:t>
            </a:r>
          </a:p>
          <a:p>
            <a:pPr>
              <a:buNone/>
            </a:pPr>
            <a:r>
              <a:rPr lang="en-GB" sz="5100" b="1" dirty="0" smtClean="0"/>
              <a:t>Advancing  age</a:t>
            </a:r>
          </a:p>
          <a:p>
            <a:pPr>
              <a:buNone/>
            </a:pPr>
            <a:r>
              <a:rPr lang="en-GB" sz="5100" b="1" dirty="0" smtClean="0"/>
              <a:t>Female gender</a:t>
            </a:r>
          </a:p>
          <a:p>
            <a:pPr>
              <a:buNone/>
            </a:pPr>
            <a:r>
              <a:rPr lang="en-GB" sz="5100" b="1" dirty="0" smtClean="0"/>
              <a:t>Complete displacement  of the fracture</a:t>
            </a:r>
          </a:p>
          <a:p>
            <a:pPr>
              <a:buNone/>
            </a:pPr>
            <a:r>
              <a:rPr lang="en-GB" sz="5100" b="1" dirty="0" smtClean="0"/>
              <a:t>Presence of comminution</a:t>
            </a:r>
            <a:endParaRPr lang="en-GB" sz="5100" b="1" dirty="0"/>
          </a:p>
        </p:txBody>
      </p:sp>
      <p:pic>
        <p:nvPicPr>
          <p:cNvPr id="1026" name="Picture 2" descr="C:\Users\lc14z\Desktop\CLAVICLE\IMG_9920 -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16632"/>
            <a:ext cx="8885237" cy="28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116632"/>
            <a:ext cx="8748464" cy="1944216"/>
          </a:xfrm>
          <a:solidFill>
            <a:schemeClr val="accent2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sz="6000" dirty="0" smtClean="0">
                <a:solidFill>
                  <a:srgbClr val="FFFF00"/>
                </a:solidFill>
              </a:rPr>
              <a:t>Prognostic  index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>
                <a:solidFill>
                  <a:srgbClr val="FFFF00"/>
                </a:solidFill>
              </a:rPr>
              <a:t>[</a:t>
            </a:r>
            <a:r>
              <a:rPr lang="en-GB" sz="2400" dirty="0" smtClean="0">
                <a:solidFill>
                  <a:srgbClr val="FFFF00"/>
                </a:solidFill>
              </a:rPr>
              <a:t>-</a:t>
            </a:r>
            <a:r>
              <a:rPr lang="en-GB" sz="3100" b="1" i="1" dirty="0" smtClean="0">
                <a:solidFill>
                  <a:srgbClr val="FFFF00"/>
                </a:solidFill>
              </a:rPr>
              <a:t>0,85 x (1 if </a:t>
            </a:r>
            <a:r>
              <a:rPr lang="en-GB" sz="3100" b="1" i="1" u="sng" dirty="0" smtClean="0">
                <a:solidFill>
                  <a:srgbClr val="FFFF00"/>
                </a:solidFill>
              </a:rPr>
              <a:t>displaced</a:t>
            </a:r>
            <a:r>
              <a:rPr lang="en-GB" sz="3100" b="1" i="1" dirty="0" smtClean="0">
                <a:solidFill>
                  <a:srgbClr val="FFFF00"/>
                </a:solidFill>
              </a:rPr>
              <a:t> or 0 if undisplaced)]+[-0.36x (1 if      female or 0 if </a:t>
            </a:r>
            <a:r>
              <a:rPr lang="en-GB" sz="3100" b="1" i="1" u="sng" dirty="0" smtClean="0">
                <a:solidFill>
                  <a:srgbClr val="FFFF00"/>
                </a:solidFill>
              </a:rPr>
              <a:t>male</a:t>
            </a:r>
            <a:r>
              <a:rPr lang="en-GB" sz="3100" b="1" i="1" dirty="0" smtClean="0">
                <a:solidFill>
                  <a:srgbClr val="FFFF00"/>
                </a:solidFill>
              </a:rPr>
              <a:t>)] +[-0.37x(1 if  </a:t>
            </a:r>
            <a:r>
              <a:rPr lang="en-GB" sz="3100" b="1" i="1" u="sng" dirty="0" smtClean="0">
                <a:solidFill>
                  <a:srgbClr val="FFFF00"/>
                </a:solidFill>
              </a:rPr>
              <a:t>comminuted</a:t>
            </a:r>
            <a:r>
              <a:rPr lang="en-GB" sz="3100" b="1" i="1" dirty="0" smtClean="0">
                <a:solidFill>
                  <a:srgbClr val="FFFF00"/>
                </a:solidFill>
              </a:rPr>
              <a:t> or 0 if non  </a:t>
            </a:r>
            <a:r>
              <a:rPr lang="en-GB" sz="3100" b="1" i="1" dirty="0" err="1" smtClean="0">
                <a:solidFill>
                  <a:srgbClr val="FFFF00"/>
                </a:solidFill>
              </a:rPr>
              <a:t>comminuted</a:t>
            </a:r>
            <a:r>
              <a:rPr lang="en-GB" sz="3100" b="1" i="1" dirty="0" smtClean="0">
                <a:solidFill>
                  <a:srgbClr val="FFFF00"/>
                </a:solidFill>
              </a:rPr>
              <a:t> fr.)]+[-0.01x( </a:t>
            </a:r>
            <a:r>
              <a:rPr lang="en-GB" sz="3100" b="1" i="1" u="sng" dirty="0" smtClean="0">
                <a:solidFill>
                  <a:srgbClr val="FFFF00"/>
                </a:solidFill>
              </a:rPr>
              <a:t>age </a:t>
            </a:r>
            <a:r>
              <a:rPr lang="en-GB" sz="3100" b="1" i="1" dirty="0" smtClean="0">
                <a:solidFill>
                  <a:srgbClr val="FFFF00"/>
                </a:solidFill>
              </a:rPr>
              <a:t>of patient in years)] </a:t>
            </a:r>
            <a:endParaRPr lang="en-GB" sz="3100" b="1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912" y="2193584"/>
            <a:ext cx="5040560" cy="803368"/>
          </a:xfrm>
        </p:spPr>
        <p:txBody>
          <a:bodyPr/>
          <a:lstStyle/>
          <a:p>
            <a:r>
              <a:rPr lang="en-GB" dirty="0" smtClean="0"/>
              <a:t>    Prognostic index: -1,61</a:t>
            </a:r>
          </a:p>
          <a:p>
            <a:r>
              <a:rPr lang="en-GB" dirty="0" smtClean="0"/>
              <a:t>Estimated nonunion in 24w: </a:t>
            </a:r>
            <a:r>
              <a:rPr lang="en-GB" sz="3200" dirty="0" smtClean="0">
                <a:solidFill>
                  <a:srgbClr val="FFFF00"/>
                </a:solidFill>
              </a:rPr>
              <a:t>23%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79512" y="2348880"/>
            <a:ext cx="4041775" cy="864096"/>
          </a:xfrm>
        </p:spPr>
        <p:txBody>
          <a:bodyPr>
            <a:noAutofit/>
          </a:bodyPr>
          <a:lstStyle/>
          <a:p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Displaced</a:t>
            </a:r>
            <a:r>
              <a:rPr lang="en-GB" sz="2800" dirty="0" smtClean="0"/>
              <a:t> , Male, </a:t>
            </a:r>
            <a:r>
              <a:rPr lang="en-GB" sz="2800" dirty="0" err="1" smtClean="0"/>
              <a:t>Comminuted</a:t>
            </a:r>
            <a:r>
              <a:rPr lang="en-GB" sz="2800" dirty="0" smtClean="0"/>
              <a:t>, 39 y</a:t>
            </a:r>
            <a:endParaRPr lang="en-GB" sz="2800" dirty="0"/>
          </a:p>
        </p:txBody>
      </p:sp>
      <p:pic>
        <p:nvPicPr>
          <p:cNvPr id="5" name="Picture 2" descr="C:\Users\lc14z\Desktop\CLAVICLE\IMG_9921 - Copy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046" y="3140968"/>
            <a:ext cx="4490490" cy="3356041"/>
          </a:xfrm>
          <a:prstGeom prst="rect">
            <a:avLst/>
          </a:prstGeom>
          <a:noFill/>
        </p:spPr>
      </p:pic>
      <p:pic>
        <p:nvPicPr>
          <p:cNvPr id="1026" name="Picture 2" descr="C:\Users\lc14z\Desktop\CLAVICLE\CLAVICLE  2016 PHOTOS\Mylonas antonis CLAVICLE\IMG_8623 - Cop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60" y="3284984"/>
            <a:ext cx="4033303" cy="2705614"/>
          </a:xfrm>
          <a:prstGeom prst="rect">
            <a:avLst/>
          </a:prstGeom>
          <a:noFill/>
        </p:spPr>
      </p:pic>
      <p:pic>
        <p:nvPicPr>
          <p:cNvPr id="7" name="Picture 3" descr="C:\Users\lc14z\Desktop\CLAVICLE  2016 PHOTOS\Mylonas antonis CLAVICLE\IMG_8624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50" y="5301208"/>
            <a:ext cx="2087710" cy="128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Deficits following Nonoperative treatment of displaced clavicle  fractures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78198" cy="4968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en-GB" sz="2800" i="1" dirty="0" smtClean="0"/>
              <a:t>McKee, Pedersen, Jones</a:t>
            </a:r>
            <a:r>
              <a:rPr lang="en-GB" b="1" i="1" dirty="0" smtClean="0">
                <a:solidFill>
                  <a:srgbClr val="FFFF00"/>
                </a:solidFill>
              </a:rPr>
              <a:t>   JBJS Am 2006</a:t>
            </a:r>
            <a:endParaRPr lang="en-GB" dirty="0" smtClean="0"/>
          </a:p>
          <a:p>
            <a:r>
              <a:rPr lang="en-GB" sz="2700" dirty="0" smtClean="0">
                <a:solidFill>
                  <a:srgbClr val="FFFF00"/>
                </a:solidFill>
              </a:rPr>
              <a:t>Patient- based and Surgeon based Outcome questionnaire </a:t>
            </a:r>
          </a:p>
          <a:p>
            <a:pPr>
              <a:buNone/>
            </a:pPr>
            <a:r>
              <a:rPr lang="en-GB" dirty="0" smtClean="0"/>
              <a:t> ( measured with DASH, Constant  score)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sz="3000" dirty="0" smtClean="0"/>
              <a:t>50%  Satisfied</a:t>
            </a:r>
          </a:p>
          <a:p>
            <a:pPr>
              <a:buNone/>
            </a:pPr>
            <a:r>
              <a:rPr lang="en-GB" dirty="0" smtClean="0"/>
              <a:t> 50%  Partially satisfied or Dissatisfied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800" dirty="0" smtClean="0">
                <a:solidFill>
                  <a:srgbClr val="FFFF00"/>
                </a:solidFill>
              </a:rPr>
              <a:t>Objective  shoulder  muscle-strength  testing</a:t>
            </a:r>
          </a:p>
          <a:p>
            <a:pPr>
              <a:buNone/>
            </a:pPr>
            <a:r>
              <a:rPr lang="en-GB" sz="2800" dirty="0" smtClean="0"/>
              <a:t>   8</a:t>
            </a:r>
            <a:r>
              <a:rPr lang="en-GB" sz="3500" dirty="0" smtClean="0"/>
              <a:t>2</a:t>
            </a:r>
            <a:r>
              <a:rPr lang="en-GB" sz="2800" dirty="0" smtClean="0"/>
              <a:t>% for max  abduction, 67% for endurance of  abduction</a:t>
            </a:r>
          </a:p>
          <a:p>
            <a:pPr>
              <a:buNone/>
            </a:pPr>
            <a:r>
              <a:rPr lang="en-GB" sz="3500" dirty="0" smtClean="0">
                <a:solidFill>
                  <a:srgbClr val="FFFF00"/>
                </a:solidFill>
              </a:rPr>
              <a:t>    Up to 30% demonstrated residual strength deficits in shoulder </a:t>
            </a:r>
          </a:p>
          <a:p>
            <a:pPr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916832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Symptomatic Malunion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66y male, manual worker, Nonoperative </a:t>
            </a:r>
            <a:r>
              <a:rPr lang="en-GB" sz="2700" dirty="0" smtClean="0"/>
              <a:t>treatment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3100" dirty="0" smtClean="0"/>
              <a:t>Left  clavicle  injury 16 yrs ago  </a:t>
            </a:r>
            <a:endParaRPr lang="en-GB" sz="3100" dirty="0"/>
          </a:p>
        </p:txBody>
      </p:sp>
      <p:pic>
        <p:nvPicPr>
          <p:cNvPr id="1027" name="Picture 3" descr="C:\Users\lc14z\Desktop\clavicle malunion\IMG_979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058" y="1501391"/>
            <a:ext cx="4135438" cy="2791705"/>
          </a:xfrm>
          <a:prstGeom prst="rect">
            <a:avLst/>
          </a:prstGeom>
          <a:noFill/>
        </p:spPr>
      </p:pic>
      <p:pic>
        <p:nvPicPr>
          <p:cNvPr id="4" name="Content Placeholder 3" descr="C:\Users\lc14z\Desktop\CLAVICLE\CLAVICLE  2016 PHOTOS\clavicle malunion\2016 - 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471" y="1906497"/>
            <a:ext cx="3582521" cy="2386599"/>
          </a:xfrm>
          <a:prstGeom prst="rect">
            <a:avLst/>
          </a:prstGeom>
          <a:noFill/>
        </p:spPr>
      </p:pic>
      <p:pic>
        <p:nvPicPr>
          <p:cNvPr id="5" name="Picture 4" descr="C:\Users\lc14z\Desktop\CLAVICLE\CLAVICLE  2016 PHOTOS\clavicle malunion\IMG_0084 - Copy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5835376" cy="238889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3275856" y="1988840"/>
            <a:ext cx="14401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00392" y="1700808"/>
            <a:ext cx="21602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lc14z\Desktop\IMG_02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846923"/>
            <a:ext cx="899592" cy="96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772816"/>
            <a:ext cx="8229600" cy="1143000"/>
          </a:xfrm>
        </p:spPr>
        <p:txBody>
          <a:bodyPr/>
          <a:lstStyle/>
          <a:p>
            <a:r>
              <a:rPr lang="en-GB" dirty="0" smtClean="0"/>
              <a:t>Why is so important bone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600" dirty="0" smtClean="0">
                <a:solidFill>
                  <a:srgbClr val="FFFF00"/>
                </a:solidFill>
              </a:rPr>
              <a:t>Clavicle  bone</a:t>
            </a:r>
            <a:endParaRPr lang="en-GB" sz="6600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lc14z\Desktop\CLAVICLE\CLAVICLE  2016 PHOTOS\IMG_001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852" y="3284984"/>
            <a:ext cx="724554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916832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Symptomatic Malunion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(after Non operative treatment)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>Incidence 15-20%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17512"/>
            <a:ext cx="8715436" cy="4895864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Decrease  the size of thoracic skeleton</a:t>
            </a:r>
          </a:p>
          <a:p>
            <a:r>
              <a:rPr lang="en-GB" b="1" dirty="0" smtClean="0"/>
              <a:t>Shoulder  shrinks</a:t>
            </a:r>
            <a:r>
              <a:rPr lang="en-GB" dirty="0" smtClean="0"/>
              <a:t>, shifts down</a:t>
            </a:r>
          </a:p>
          <a:p>
            <a:r>
              <a:rPr lang="en-GB" dirty="0" smtClean="0"/>
              <a:t>Weakness of the shoulder</a:t>
            </a:r>
          </a:p>
          <a:p>
            <a:r>
              <a:rPr lang="en-GB" dirty="0" smtClean="0"/>
              <a:t>Easy fatigueability</a:t>
            </a:r>
          </a:p>
          <a:p>
            <a:r>
              <a:rPr lang="en-GB" dirty="0" smtClean="0"/>
              <a:t>Pain with repetitive work</a:t>
            </a:r>
          </a:p>
          <a:p>
            <a:r>
              <a:rPr lang="en-GB" dirty="0" smtClean="0"/>
              <a:t>Paraesthesia with overhead  </a:t>
            </a:r>
          </a:p>
          <a:p>
            <a:pPr>
              <a:buNone/>
            </a:pPr>
            <a:r>
              <a:rPr lang="en-GB" dirty="0" smtClean="0"/>
              <a:t>    activity</a:t>
            </a:r>
          </a:p>
          <a:p>
            <a:endParaRPr lang="en-GB" dirty="0"/>
          </a:p>
        </p:txBody>
      </p:sp>
      <p:pic>
        <p:nvPicPr>
          <p:cNvPr id="7" name="Picture 3" descr="C:\Users\lc14z\Desktop\clavicle malunion\IMG_979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026" y="3861048"/>
            <a:ext cx="4135438" cy="2791705"/>
          </a:xfrm>
          <a:prstGeom prst="rect">
            <a:avLst/>
          </a:prstGeom>
          <a:noFill/>
        </p:spPr>
      </p:pic>
      <p:pic>
        <p:nvPicPr>
          <p:cNvPr id="1026" name="Picture 2" descr="C:\Users\lc14z\Desktop\CLAVICLE\CLAVICLE  2016 PHOTOS\clavicle malunion\IMG_9977 - Copy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836712"/>
            <a:ext cx="2925874" cy="289515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6660232" y="980728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04248" y="4509120"/>
            <a:ext cx="0" cy="2068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531440"/>
            <a:ext cx="8712968" cy="748883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GB" sz="40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u="sng" dirty="0" smtClean="0">
                <a:solidFill>
                  <a:srgbClr val="FFFF00"/>
                </a:solidFill>
              </a:rPr>
              <a:t>Winging 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3100" dirty="0" smtClean="0">
                <a:solidFill>
                  <a:schemeClr val="tx1"/>
                </a:solidFill>
              </a:rPr>
              <a:t>due to </a:t>
            </a:r>
            <a:r>
              <a:rPr lang="en-GB" dirty="0" smtClean="0">
                <a:solidFill>
                  <a:schemeClr val="tx1"/>
                </a:solidFill>
              </a:rPr>
              <a:t>Scapular </a:t>
            </a:r>
            <a:r>
              <a:rPr lang="en-GB" dirty="0" err="1" smtClean="0">
                <a:solidFill>
                  <a:schemeClr val="tx1"/>
                </a:solidFill>
              </a:rPr>
              <a:t>malposition</a:t>
            </a:r>
            <a:r>
              <a:rPr lang="en-GB" dirty="0" smtClean="0">
                <a:solidFill>
                  <a:srgbClr val="FFFF00"/>
                </a:solidFill>
              </a:rPr>
              <a:t>      </a:t>
            </a:r>
            <a:r>
              <a:rPr lang="en-GB" sz="3100" dirty="0" smtClean="0">
                <a:solidFill>
                  <a:srgbClr val="FFFF00"/>
                </a:solidFill>
              </a:rPr>
              <a:t>Rockwood and Green’s, 2015                          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4400" dirty="0" smtClean="0">
                <a:solidFill>
                  <a:srgbClr val="FFFF00"/>
                </a:solidFill>
              </a:rPr>
              <a:t>Symptomatic  </a:t>
            </a:r>
            <a:r>
              <a:rPr lang="en-GB" sz="4400" dirty="0" err="1" smtClean="0">
                <a:solidFill>
                  <a:srgbClr val="FFFF00"/>
                </a:solidFill>
              </a:rPr>
              <a:t>Malunion</a:t>
            </a:r>
            <a:r>
              <a:rPr lang="en-GB" sz="4400" dirty="0" smtClean="0">
                <a:solidFill>
                  <a:srgbClr val="FFFF00"/>
                </a:solidFill>
              </a:rPr>
              <a:t/>
            </a:r>
            <a:br>
              <a:rPr lang="en-GB" sz="4400" dirty="0" smtClean="0">
                <a:solidFill>
                  <a:srgbClr val="FFFF00"/>
                </a:solidFill>
              </a:rPr>
            </a:br>
            <a:r>
              <a:rPr lang="en-GB" sz="4400" dirty="0" smtClean="0">
                <a:solidFill>
                  <a:srgbClr val="FFFF00"/>
                </a:solidFill>
              </a:rPr>
              <a:t>  or  Nonunion</a:t>
            </a:r>
            <a:br>
              <a:rPr lang="en-GB" sz="4400" dirty="0" smtClean="0">
                <a:solidFill>
                  <a:srgbClr val="FFFF00"/>
                </a:solidFill>
              </a:rPr>
            </a:br>
            <a:r>
              <a:rPr lang="en-GB" sz="4400" dirty="0" smtClean="0">
                <a:solidFill>
                  <a:srgbClr val="FFFF00"/>
                </a:solidFill>
              </a:rPr>
              <a:t/>
            </a:r>
            <a:br>
              <a:rPr lang="en-GB" sz="4400" dirty="0" smtClean="0">
                <a:solidFill>
                  <a:srgbClr val="FFFF00"/>
                </a:solidFill>
              </a:rPr>
            </a:br>
            <a:r>
              <a:rPr lang="en-GB" sz="4400" dirty="0" smtClean="0">
                <a:solidFill>
                  <a:srgbClr val="FFFF00"/>
                </a:solidFill>
              </a:rPr>
              <a:t/>
            </a:r>
            <a:br>
              <a:rPr lang="en-GB" sz="4400" dirty="0" smtClean="0">
                <a:solidFill>
                  <a:srgbClr val="FFFF00"/>
                </a:solidFill>
              </a:rPr>
            </a:br>
            <a:r>
              <a:rPr lang="en-GB" sz="4400" dirty="0" smtClean="0">
                <a:solidFill>
                  <a:schemeClr val="tx1"/>
                </a:solidFill>
              </a:rPr>
              <a:t>*PROTRACTED Shoulder</a:t>
            </a:r>
            <a:br>
              <a:rPr lang="en-GB" sz="4400" dirty="0" smtClean="0">
                <a:solidFill>
                  <a:schemeClr val="tx1"/>
                </a:solidFill>
              </a:rPr>
            </a:br>
            <a:r>
              <a:rPr lang="en-GB" sz="4400" dirty="0" smtClean="0">
                <a:solidFill>
                  <a:schemeClr val="tx1"/>
                </a:solidFill>
              </a:rPr>
              <a:t>*Increased anterior </a:t>
            </a:r>
            <a:br>
              <a:rPr lang="en-GB" sz="4400" dirty="0" smtClean="0">
                <a:solidFill>
                  <a:schemeClr val="tx1"/>
                </a:solidFill>
              </a:rPr>
            </a:br>
            <a:r>
              <a:rPr lang="en-GB" sz="4400" dirty="0" smtClean="0">
                <a:solidFill>
                  <a:schemeClr val="tx1"/>
                </a:solidFill>
              </a:rPr>
              <a:t>  version of scapula </a:t>
            </a:r>
            <a:r>
              <a:rPr lang="en-GB" sz="4400" dirty="0" smtClean="0">
                <a:solidFill>
                  <a:srgbClr val="FFFF00"/>
                </a:solidFill>
              </a:rPr>
              <a:t/>
            </a:r>
            <a:br>
              <a:rPr lang="en-GB" sz="4400" dirty="0" smtClean="0">
                <a:solidFill>
                  <a:srgbClr val="FFFF00"/>
                </a:solidFill>
              </a:rPr>
            </a:b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3" name="Content Placeholder 2" descr="C:\Users\lc14z\Desktop\CLAVICLE\IMG_0642 - Cop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82401"/>
            <a:ext cx="3888432" cy="2994671"/>
          </a:xfrm>
          <a:prstGeom prst="rect">
            <a:avLst/>
          </a:prstGeom>
          <a:noFill/>
        </p:spPr>
      </p:pic>
      <p:pic>
        <p:nvPicPr>
          <p:cNvPr id="1027" name="Picture 3" descr="C:\Users\lc14z\Desktop\CLAVICLE\IMG_06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815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080120"/>
          </a:xfrm>
        </p:spPr>
        <p:txBody>
          <a:bodyPr>
            <a:normAutofit fontScale="90000"/>
          </a:bodyPr>
          <a:lstStyle/>
          <a:p>
            <a:r>
              <a:rPr lang="en-GB" sz="5200" u="sng" dirty="0" smtClean="0">
                <a:solidFill>
                  <a:srgbClr val="FFFF00"/>
                </a:solidFill>
              </a:rPr>
              <a:t>Winging</a:t>
            </a:r>
            <a:r>
              <a:rPr lang="en-GB" u="sng" dirty="0" smtClean="0">
                <a:solidFill>
                  <a:srgbClr val="FFFF00"/>
                </a:solidFill>
              </a:rPr>
              <a:t> </a:t>
            </a:r>
            <a:r>
              <a:rPr lang="en-GB" sz="3100" dirty="0" smtClean="0">
                <a:solidFill>
                  <a:srgbClr val="FFFF00"/>
                </a:solidFill>
              </a:rPr>
              <a:t>due to  </a:t>
            </a:r>
            <a:r>
              <a:rPr lang="en-GB" dirty="0" smtClean="0">
                <a:solidFill>
                  <a:srgbClr val="FFFF00"/>
                </a:solidFill>
              </a:rPr>
              <a:t>Scapular </a:t>
            </a:r>
            <a:r>
              <a:rPr lang="en-GB" dirty="0" err="1" smtClean="0">
                <a:solidFill>
                  <a:srgbClr val="FFFF00"/>
                </a:solidFill>
              </a:rPr>
              <a:t>malposition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Non operative treatment</a:t>
            </a:r>
            <a:r>
              <a:rPr lang="en-GB" sz="4000" dirty="0" smtClean="0">
                <a:solidFill>
                  <a:schemeClr val="tx1"/>
                </a:solidFill>
              </a:rPr>
              <a:t>,  </a:t>
            </a:r>
            <a:r>
              <a:rPr lang="en-GB" sz="4000" dirty="0" err="1" smtClean="0">
                <a:solidFill>
                  <a:srgbClr val="FFFF00"/>
                </a:solidFill>
              </a:rPr>
              <a:t>Ristevski</a:t>
            </a:r>
            <a:r>
              <a:rPr lang="en-GB" sz="4000" dirty="0" smtClean="0">
                <a:solidFill>
                  <a:srgbClr val="FFFF00"/>
                </a:solidFill>
              </a:rPr>
              <a:t> et al,JSES,2013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lc14z\Desktop\CLAVICLE  2016 PHOTO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14819"/>
            <a:ext cx="4143375" cy="2500330"/>
          </a:xfrm>
          <a:prstGeom prst="rect">
            <a:avLst/>
          </a:prstGeom>
          <a:noFill/>
        </p:spPr>
      </p:pic>
      <p:pic>
        <p:nvPicPr>
          <p:cNvPr id="3" name="Content Placeholder 2" descr="C:\Users\lc14z\Desktop\CLAVICLE  2016 PHOTOS\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9453"/>
            <a:ext cx="4171429" cy="2647619"/>
          </a:xfrm>
          <a:prstGeom prst="rect">
            <a:avLst/>
          </a:prstGeom>
          <a:noFill/>
        </p:spPr>
      </p:pic>
      <p:pic>
        <p:nvPicPr>
          <p:cNvPr id="4" name="Picture 3" descr="C:\Users\lc14z\Desktop\CLAVICLE  2016 PHOTOS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03594"/>
            <a:ext cx="3585707" cy="2357454"/>
          </a:xfrm>
          <a:prstGeom prst="rect">
            <a:avLst/>
          </a:prstGeom>
          <a:noFill/>
        </p:spPr>
      </p:pic>
      <p:pic>
        <p:nvPicPr>
          <p:cNvPr id="1026" name="Picture 2" descr="C:\Users\lc14z\Desktop\CLAVICLE\winging malunion\IMG_0058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528392" cy="2852936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7092280" y="56612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74" y="-47602"/>
            <a:ext cx="8643998" cy="167640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Scapular  dyskinesis </a:t>
            </a:r>
            <a:r>
              <a:rPr lang="en-GB" sz="3200" dirty="0" smtClean="0">
                <a:solidFill>
                  <a:srgbClr val="FFFF00"/>
                </a:solidFill>
              </a:rPr>
              <a:t>following Displaced fractures of the middle clavicle           J Shoulder Elbow S  (2015)</a:t>
            </a:r>
            <a:br>
              <a:rPr lang="en-GB" sz="3200" dirty="0" smtClean="0">
                <a:solidFill>
                  <a:srgbClr val="FFFF00"/>
                </a:solidFill>
              </a:rPr>
            </a:br>
            <a:r>
              <a:rPr lang="en-GB" sz="3200" dirty="0" smtClean="0">
                <a:solidFill>
                  <a:srgbClr val="FFFF00"/>
                </a:solidFill>
              </a:rPr>
              <a:t>                                                                E. Shields et al,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8429684" cy="49673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37 % of patients( 1/3Pts)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Female&gt; males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These pts had more pain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Worse functional  shoulder     </a:t>
            </a:r>
          </a:p>
          <a:p>
            <a:r>
              <a:rPr lang="en-GB" sz="2800" dirty="0" smtClean="0"/>
              <a:t>  scores</a:t>
            </a:r>
          </a:p>
          <a:p>
            <a:endParaRPr lang="en-GB" sz="2800" dirty="0" smtClean="0"/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....... </a:t>
            </a:r>
            <a:r>
              <a:rPr lang="en-GB" sz="2800" dirty="0" smtClean="0">
                <a:solidFill>
                  <a:srgbClr val="FFFF00"/>
                </a:solidFill>
              </a:rPr>
              <a:t>Surgical fixation  reduces pts risk of developing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 dyskinesis of the  scapula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2050" name="Picture 2" descr="C:\Users\lc14z\Desktop\CLAVICLE\IMG_9933 - Cop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00176"/>
            <a:ext cx="369924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616624" cy="926976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Cosmesis</a:t>
            </a:r>
            <a:r>
              <a:rPr lang="en-GB" dirty="0" smtClean="0">
                <a:solidFill>
                  <a:srgbClr val="FFFF00"/>
                </a:solidFill>
              </a:rPr>
              <a:t> deformity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lc14z\Desktop\CLAVICLE\CLAVICLE  2016 PHOTOS\IMG_015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05167"/>
            <a:ext cx="7108850" cy="3944113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7596336" y="2852936"/>
            <a:ext cx="864096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3896"/>
            <a:ext cx="8329642" cy="659352"/>
          </a:xfrm>
        </p:spPr>
        <p:txBody>
          <a:bodyPr/>
          <a:lstStyle/>
          <a:p>
            <a:r>
              <a:rPr lang="en-GB" sz="3200" dirty="0" smtClean="0"/>
              <a:t>JBJS Am. 2007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28802"/>
            <a:ext cx="4041775" cy="121444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Landmark paper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lc14z\Desktop\CLAVICLE\canadian pap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218"/>
            <a:ext cx="8143932" cy="2091898"/>
          </a:xfrm>
          <a:prstGeom prst="rect">
            <a:avLst/>
          </a:prstGeom>
          <a:noFill/>
        </p:spPr>
      </p:pic>
      <p:pic>
        <p:nvPicPr>
          <p:cNvPr id="2051" name="Picture 3" descr="C:\Users\lc14z\Desktop\CLAVICLE\canadian paper\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69" y="3429000"/>
            <a:ext cx="4474631" cy="2000264"/>
          </a:xfrm>
          <a:prstGeom prst="rect">
            <a:avLst/>
          </a:prstGeom>
          <a:noFill/>
        </p:spPr>
      </p:pic>
      <p:pic>
        <p:nvPicPr>
          <p:cNvPr id="2052" name="Picture 4" descr="C:\Users\lc14z\Desktop\CLAVICLE\canadian paper\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3174427"/>
            <a:ext cx="4041775" cy="252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500166"/>
          </a:xfrm>
        </p:spPr>
        <p:txBody>
          <a:bodyPr>
            <a:normAutofit/>
          </a:bodyPr>
          <a:lstStyle/>
          <a:p>
            <a:r>
              <a:rPr lang="en-GB" sz="4200" dirty="0" smtClean="0"/>
              <a:t>Canadian Orthopaedic Trauma Society</a:t>
            </a:r>
            <a:r>
              <a:rPr lang="en-GB" sz="4200" dirty="0" smtClean="0">
                <a:solidFill>
                  <a:srgbClr val="FFFF00"/>
                </a:solidFill>
              </a:rPr>
              <a:t>                        JBJS Am. 2007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16832"/>
            <a:ext cx="840108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3100" dirty="0" smtClean="0"/>
              <a:t>Randomized prospective  trial  132 pts, &gt; 1year follow- up</a:t>
            </a:r>
          </a:p>
          <a:p>
            <a:pPr>
              <a:buNone/>
            </a:pPr>
            <a:r>
              <a:rPr lang="en-GB" sz="4700" b="1" u="sng" dirty="0" smtClean="0">
                <a:solidFill>
                  <a:srgbClr val="FFFF00"/>
                </a:solidFill>
              </a:rPr>
              <a:t>Non-operative </a:t>
            </a:r>
            <a:r>
              <a:rPr lang="en-GB" sz="4700" dirty="0" smtClean="0">
                <a:solidFill>
                  <a:srgbClr val="FFFF00"/>
                </a:solidFill>
              </a:rPr>
              <a:t> group 49/111 pts</a:t>
            </a:r>
          </a:p>
          <a:p>
            <a:pPr>
              <a:buNone/>
            </a:pPr>
            <a:endParaRPr lang="en-GB" sz="41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3100" b="1" dirty="0" smtClean="0">
                <a:solidFill>
                  <a:srgbClr val="FFFF00"/>
                </a:solidFill>
              </a:rPr>
              <a:t>Mean time to radiographic  </a:t>
            </a:r>
            <a:r>
              <a:rPr lang="en-GB" sz="3600" b="1" dirty="0" smtClean="0">
                <a:solidFill>
                  <a:srgbClr val="FFFF00"/>
                </a:solidFill>
              </a:rPr>
              <a:t>Union : </a:t>
            </a:r>
            <a:r>
              <a:rPr lang="en-GB" sz="4000" b="1" dirty="0" smtClean="0">
                <a:solidFill>
                  <a:srgbClr val="FFFF00"/>
                </a:solidFill>
              </a:rPr>
              <a:t>7 months </a:t>
            </a:r>
            <a:r>
              <a:rPr lang="en-GB" b="1" dirty="0" smtClean="0">
                <a:solidFill>
                  <a:srgbClr val="FFFF00"/>
                </a:solidFill>
              </a:rPr>
              <a:t>(</a:t>
            </a:r>
            <a:r>
              <a:rPr lang="en-GB" dirty="0" smtClean="0"/>
              <a:t>28,4 w)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800" b="1" dirty="0" smtClean="0"/>
              <a:t>COMPLICATIONS</a:t>
            </a:r>
            <a:r>
              <a:rPr lang="en-GB" sz="3800" dirty="0" smtClean="0"/>
              <a:t>:  31 (63%)</a:t>
            </a:r>
          </a:p>
          <a:p>
            <a:pPr>
              <a:buNone/>
            </a:pPr>
            <a:r>
              <a:rPr lang="en-GB" sz="3600" b="1" i="1" u="sng" dirty="0" smtClean="0"/>
              <a:t>Nonunion</a:t>
            </a:r>
            <a:r>
              <a:rPr lang="en-GB" sz="3600" u="sng" dirty="0" smtClean="0"/>
              <a:t> </a:t>
            </a:r>
            <a:r>
              <a:rPr lang="en-GB" u="sng" dirty="0" smtClean="0"/>
              <a:t>         </a:t>
            </a:r>
            <a:r>
              <a:rPr lang="en-GB" sz="3500" u="sng" dirty="0" smtClean="0">
                <a:solidFill>
                  <a:srgbClr val="FFFF00"/>
                </a:solidFill>
              </a:rPr>
              <a:t>7+1*</a:t>
            </a:r>
            <a:r>
              <a:rPr lang="en-GB" u="sng" dirty="0" smtClean="0"/>
              <a:t> /49   </a:t>
            </a:r>
            <a:r>
              <a:rPr lang="en-GB" sz="3400" u="sng" dirty="0" smtClean="0"/>
              <a:t>( </a:t>
            </a:r>
            <a:r>
              <a:rPr lang="en-GB" sz="3400" b="1" u="sng" dirty="0" smtClean="0"/>
              <a:t>16</a:t>
            </a:r>
            <a:r>
              <a:rPr lang="en-GB" sz="3400" u="sng" dirty="0" smtClean="0"/>
              <a:t>%)                          </a:t>
            </a:r>
          </a:p>
          <a:p>
            <a:pPr>
              <a:buNone/>
            </a:pPr>
            <a:r>
              <a:rPr lang="en-GB" sz="3600" b="1" u="sng" dirty="0" smtClean="0"/>
              <a:t>Symptomatic Malunion     </a:t>
            </a:r>
            <a:r>
              <a:rPr lang="en-GB" sz="3500" b="1" u="sng" dirty="0" smtClean="0">
                <a:solidFill>
                  <a:srgbClr val="FFFF00"/>
                </a:solidFill>
              </a:rPr>
              <a:t>9</a:t>
            </a:r>
            <a:r>
              <a:rPr lang="en-GB" b="1" u="sng" dirty="0" smtClean="0"/>
              <a:t>/49   </a:t>
            </a:r>
            <a:r>
              <a:rPr lang="en-GB" sz="3400" u="sng" dirty="0" smtClean="0"/>
              <a:t>( </a:t>
            </a:r>
            <a:r>
              <a:rPr lang="en-GB" sz="3400" b="1" u="sng" dirty="0" smtClean="0"/>
              <a:t>18,5</a:t>
            </a:r>
            <a:r>
              <a:rPr lang="en-GB" sz="3400" u="sng" dirty="0" smtClean="0"/>
              <a:t>%)</a:t>
            </a:r>
          </a:p>
          <a:p>
            <a:pPr>
              <a:buNone/>
            </a:pPr>
            <a:r>
              <a:rPr lang="en-GB" sz="3600" dirty="0" smtClean="0"/>
              <a:t>Reflex  Sympathetic dystrophy  </a:t>
            </a:r>
            <a:r>
              <a:rPr lang="en-GB" sz="4300" dirty="0" smtClean="0">
                <a:solidFill>
                  <a:srgbClr val="FFFF00"/>
                </a:solidFill>
              </a:rPr>
              <a:t>1</a:t>
            </a:r>
          </a:p>
          <a:p>
            <a:pPr>
              <a:buNone/>
            </a:pPr>
            <a:r>
              <a:rPr lang="en-GB" sz="3600" dirty="0" smtClean="0"/>
              <a:t>Transient brachial plexus symptoms  </a:t>
            </a:r>
            <a:r>
              <a:rPr lang="en-GB" sz="3600" dirty="0" smtClean="0">
                <a:solidFill>
                  <a:srgbClr val="FFFF00"/>
                </a:solidFill>
              </a:rPr>
              <a:t>7</a:t>
            </a:r>
            <a:endParaRPr lang="en-GB" sz="43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sz="43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dirty="0" smtClean="0"/>
              <a:t>            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500166"/>
          </a:xfrm>
        </p:spPr>
        <p:txBody>
          <a:bodyPr>
            <a:normAutofit/>
          </a:bodyPr>
          <a:lstStyle/>
          <a:p>
            <a:r>
              <a:rPr lang="en-GB" sz="4200" dirty="0" smtClean="0"/>
              <a:t>Canadian Orthopaedic Trauma Society</a:t>
            </a:r>
            <a:r>
              <a:rPr lang="en-GB" sz="4200" dirty="0" smtClean="0">
                <a:solidFill>
                  <a:srgbClr val="FFFF00"/>
                </a:solidFill>
              </a:rPr>
              <a:t>                    JBJS Am. 2007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01080" cy="4922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Randomized prospective  trial  132 pts </a:t>
            </a:r>
          </a:p>
          <a:p>
            <a:pPr>
              <a:buNone/>
            </a:pPr>
            <a:r>
              <a:rPr lang="en-GB" sz="3600" b="1" u="sng" dirty="0" smtClean="0">
                <a:solidFill>
                  <a:srgbClr val="FFFF00"/>
                </a:solidFill>
              </a:rPr>
              <a:t>Operative  group</a:t>
            </a:r>
            <a:r>
              <a:rPr lang="en-GB" sz="3600" b="1" u="sng" dirty="0" smtClean="0"/>
              <a:t>  </a:t>
            </a:r>
            <a:r>
              <a:rPr lang="en-GB" sz="4400" dirty="0" smtClean="0">
                <a:solidFill>
                  <a:srgbClr val="FFFF00"/>
                </a:solidFill>
              </a:rPr>
              <a:t>62</a:t>
            </a:r>
            <a:r>
              <a:rPr lang="en-GB" dirty="0" smtClean="0"/>
              <a:t>/ 111 pts</a:t>
            </a:r>
          </a:p>
          <a:p>
            <a:pPr>
              <a:buNone/>
            </a:pPr>
            <a:r>
              <a:rPr lang="en-GB" b="1" dirty="0" smtClean="0">
                <a:solidFill>
                  <a:srgbClr val="FFFF00"/>
                </a:solidFill>
              </a:rPr>
              <a:t>Mean time to radiographic </a:t>
            </a:r>
            <a:r>
              <a:rPr lang="en-GB" sz="3000" b="1" dirty="0" smtClean="0">
                <a:solidFill>
                  <a:srgbClr val="FFFF00"/>
                </a:solidFill>
              </a:rPr>
              <a:t>Union </a:t>
            </a:r>
            <a:r>
              <a:rPr lang="en-GB" sz="3000" dirty="0" smtClean="0">
                <a:solidFill>
                  <a:srgbClr val="FFFF00"/>
                </a:solidFill>
              </a:rPr>
              <a:t>: </a:t>
            </a:r>
            <a:r>
              <a:rPr lang="en-GB" sz="3900" dirty="0" smtClean="0">
                <a:solidFill>
                  <a:srgbClr val="FFFF00"/>
                </a:solidFill>
              </a:rPr>
              <a:t>4</a:t>
            </a:r>
            <a:r>
              <a:rPr lang="en-GB" sz="3000" dirty="0" smtClean="0">
                <a:solidFill>
                  <a:srgbClr val="FFFF00"/>
                </a:solidFill>
              </a:rPr>
              <a:t> months </a:t>
            </a:r>
            <a:r>
              <a:rPr lang="en-GB" sz="3000" dirty="0" smtClean="0"/>
              <a:t>( </a:t>
            </a:r>
            <a:r>
              <a:rPr lang="en-GB" dirty="0" smtClean="0"/>
              <a:t>16,4 w)</a:t>
            </a:r>
          </a:p>
          <a:p>
            <a:pPr>
              <a:buNone/>
            </a:pPr>
            <a:r>
              <a:rPr lang="en-GB" b="1" dirty="0" smtClean="0"/>
              <a:t>COMPLICATIONS</a:t>
            </a:r>
            <a:r>
              <a:rPr lang="en-GB" dirty="0" smtClean="0"/>
              <a:t>: 23 (37%)</a:t>
            </a:r>
          </a:p>
          <a:p>
            <a:pPr>
              <a:buNone/>
            </a:pPr>
            <a:r>
              <a:rPr lang="en-GB" sz="3000" b="1" i="1" u="sng" dirty="0" err="1" smtClean="0"/>
              <a:t>Nonunions</a:t>
            </a:r>
            <a:r>
              <a:rPr lang="en-GB" sz="3000" u="sng" dirty="0" smtClean="0"/>
              <a:t>      2/62 (0,032%) </a:t>
            </a:r>
          </a:p>
          <a:p>
            <a:pPr>
              <a:buNone/>
            </a:pPr>
            <a:r>
              <a:rPr lang="en-GB" sz="3000" b="1" i="1" u="sng" dirty="0" smtClean="0"/>
              <a:t>Malunion</a:t>
            </a:r>
            <a:r>
              <a:rPr lang="en-GB" sz="3000" u="sng" dirty="0" smtClean="0"/>
              <a:t>          0/62( </a:t>
            </a:r>
            <a:r>
              <a:rPr lang="en-GB" sz="3000" u="sng" dirty="0" smtClean="0">
                <a:solidFill>
                  <a:srgbClr val="FFFF00"/>
                </a:solidFill>
              </a:rPr>
              <a:t>none</a:t>
            </a:r>
            <a:r>
              <a:rPr lang="en-GB" sz="3000" u="sng" dirty="0" smtClean="0"/>
              <a:t>)</a:t>
            </a:r>
          </a:p>
          <a:p>
            <a:pPr>
              <a:buNone/>
            </a:pPr>
            <a:r>
              <a:rPr lang="en-GB" dirty="0" smtClean="0"/>
              <a:t>Local irritation and plate removal  5</a:t>
            </a:r>
          </a:p>
          <a:p>
            <a:pPr>
              <a:buNone/>
            </a:pPr>
            <a:r>
              <a:rPr lang="en-GB" dirty="0" smtClean="0"/>
              <a:t>Wound infection  3</a:t>
            </a:r>
          </a:p>
          <a:p>
            <a:pPr>
              <a:buNone/>
            </a:pPr>
            <a:r>
              <a:rPr lang="en-GB" dirty="0" smtClean="0"/>
              <a:t>Transient brachial plexus symptoms 8</a:t>
            </a:r>
          </a:p>
          <a:p>
            <a:pPr>
              <a:buNone/>
            </a:pPr>
            <a:r>
              <a:rPr lang="en-GB" dirty="0" smtClean="0"/>
              <a:t>Early  hardware  failure  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57102"/>
            <a:ext cx="8964488" cy="5072098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>
                <a:solidFill>
                  <a:srgbClr val="FFFF00"/>
                </a:solidFill>
              </a:rPr>
              <a:t>Canadian Orthopaedic  Society</a:t>
            </a:r>
            <a:r>
              <a:rPr lang="en-GB" sz="3200" dirty="0" smtClean="0">
                <a:solidFill>
                  <a:srgbClr val="FF0000"/>
                </a:solidFill>
              </a:rPr>
              <a:t>  </a:t>
            </a:r>
            <a:r>
              <a:rPr lang="en-GB" sz="3600" u="sng" dirty="0" smtClean="0">
                <a:solidFill>
                  <a:srgbClr val="FF0000"/>
                </a:solidFill>
              </a:rPr>
              <a:t>CONCLUSION</a:t>
            </a:r>
            <a:endParaRPr lang="en-GB" sz="3600" u="sng" dirty="0" smtClean="0">
              <a:solidFill>
                <a:srgbClr val="FFFF00"/>
              </a:solidFill>
            </a:endParaRPr>
          </a:p>
          <a:p>
            <a:r>
              <a:rPr lang="en-GB" sz="3600" dirty="0" smtClean="0">
                <a:solidFill>
                  <a:srgbClr val="FFFF00"/>
                </a:solidFill>
              </a:rPr>
              <a:t>Early  primary plate fixation  of completely displaced midshaft clavicular fractures 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600" i="1" u="sng" dirty="0" smtClean="0"/>
              <a:t>results in</a:t>
            </a:r>
            <a:r>
              <a:rPr lang="en-GB" sz="3200" dirty="0" smtClean="0"/>
              <a:t>: </a:t>
            </a:r>
          </a:p>
          <a:p>
            <a:r>
              <a:rPr lang="en-GB" sz="3200" dirty="0" smtClean="0"/>
              <a:t> .Decreased nonunion rate( 2/62 versus 7/49)</a:t>
            </a:r>
          </a:p>
          <a:p>
            <a:r>
              <a:rPr lang="en-GB" sz="3200" dirty="0" smtClean="0"/>
              <a:t>      .Decreased sympt. malunion (0/62 versus 9/49)</a:t>
            </a:r>
          </a:p>
          <a:p>
            <a:r>
              <a:rPr lang="en-GB" sz="3200" dirty="0" smtClean="0"/>
              <a:t>          . Improvement of Shoulder function scores 	 								</a:t>
            </a:r>
          </a:p>
          <a:p>
            <a:r>
              <a:rPr lang="en-GB" sz="3200" dirty="0" smtClean="0"/>
              <a:t>                                .Earlier  return to function </a:t>
            </a:r>
          </a:p>
          <a:p>
            <a:endParaRPr lang="en-GB" sz="3200" dirty="0"/>
          </a:p>
        </p:txBody>
      </p:sp>
      <p:pic>
        <p:nvPicPr>
          <p:cNvPr id="1028" name="Picture 4" descr="C:\Users\lc14z\Desktop\CLAVICLE\canadian paper\IMG_0596 -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893" y="5500702"/>
            <a:ext cx="7780139" cy="1285884"/>
          </a:xfrm>
          <a:prstGeom prst="rect">
            <a:avLst/>
          </a:prstGeom>
          <a:noFill/>
        </p:spPr>
      </p:pic>
      <p:pic>
        <p:nvPicPr>
          <p:cNvPr id="7" name="Picture 4" descr="C:\Users\lc14z\Desktop\CLAVICLE\canadian paper\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69844"/>
            <a:ext cx="2664296" cy="166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GB" sz="8000" b="1" i="1" dirty="0" smtClean="0">
                <a:solidFill>
                  <a:srgbClr val="FFFF00"/>
                </a:solidFill>
              </a:rPr>
              <a:t>OPEN SEASON</a:t>
            </a:r>
            <a:endParaRPr lang="en-GB" sz="80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lc14z\Desktop\CLAVICLE\New folder\IMG_9855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93502"/>
            <a:ext cx="4320480" cy="5029482"/>
          </a:xfrm>
          <a:prstGeom prst="rect">
            <a:avLst/>
          </a:prstGeom>
          <a:noFill/>
        </p:spPr>
      </p:pic>
      <p:pic>
        <p:nvPicPr>
          <p:cNvPr id="1028" name="Picture 4" descr="C:\Users\lc14z\Desktop\CLAVICLE\CLAVICLE  2016 PHOTOS\papaloukas giorgos claicle\DSC_388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4321103" cy="2376264"/>
          </a:xfrm>
          <a:prstGeom prst="rect">
            <a:avLst/>
          </a:prstGeom>
          <a:noFill/>
        </p:spPr>
      </p:pic>
      <p:pic>
        <p:nvPicPr>
          <p:cNvPr id="1026" name="Picture 2" descr="C:\Users\lc14z\Desktop\CLAVICLE\CLAVICLE  2016 PHOTOS\papaloukas giorgos claicle\DSC_3880 - Copy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744416" cy="27570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80312" y="1268760"/>
            <a:ext cx="1152128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Right  Sh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5152"/>
            <a:ext cx="7643192" cy="827584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Anatomy and biomechanics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24136"/>
            <a:ext cx="8964488" cy="551723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 - shaped bone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900" dirty="0" smtClean="0">
                <a:solidFill>
                  <a:srgbClr val="FFFF00"/>
                </a:solidFill>
              </a:rPr>
              <a:t>Is the only bony connection </a:t>
            </a:r>
            <a:r>
              <a:rPr lang="en-GB" sz="2800" dirty="0" smtClean="0"/>
              <a:t>of the arm to the sternum and axial skeleton with a Strut and a Suspensory  function </a:t>
            </a:r>
          </a:p>
          <a:p>
            <a:endParaRPr lang="en-GB" dirty="0" smtClean="0"/>
          </a:p>
          <a:p>
            <a:r>
              <a:rPr lang="en-GB" sz="2800" dirty="0" smtClean="0"/>
              <a:t> Protraction, Retraction, Depression  and  Rotation </a:t>
            </a:r>
            <a:endParaRPr lang="en-GB" sz="2800" dirty="0"/>
          </a:p>
        </p:txBody>
      </p:sp>
      <p:pic>
        <p:nvPicPr>
          <p:cNvPr id="1026" name="Picture 2" descr="C:\Users\lc14z\Desktop\CLAVICLE\CLAVICLE  2016 PHOTOS\IMG_0605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317" y="1052736"/>
            <a:ext cx="5156139" cy="30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8640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Goals of Clavicle Operation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052736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/>
              <a:t>     (Plate fixation  or </a:t>
            </a:r>
            <a:r>
              <a:rPr lang="en-GB" sz="3200" dirty="0" err="1" smtClean="0"/>
              <a:t>Intramedullary</a:t>
            </a:r>
            <a:r>
              <a:rPr lang="en-GB" sz="3200" dirty="0" smtClean="0"/>
              <a:t> nailing)</a:t>
            </a:r>
          </a:p>
          <a:p>
            <a:r>
              <a:rPr lang="en-GB" sz="3200" dirty="0" smtClean="0"/>
              <a:t>Correct Length and Rotation  of fragments</a:t>
            </a:r>
          </a:p>
          <a:p>
            <a:r>
              <a:rPr lang="en-GB" sz="3200" dirty="0" smtClean="0"/>
              <a:t> Avoidance </a:t>
            </a:r>
            <a:r>
              <a:rPr lang="en-GB" sz="3200" dirty="0" err="1" smtClean="0"/>
              <a:t>Malunion</a:t>
            </a:r>
            <a:r>
              <a:rPr lang="en-GB" sz="3200" dirty="0" smtClean="0"/>
              <a:t>/Nonunion/</a:t>
            </a:r>
            <a:r>
              <a:rPr lang="en-GB" sz="3200" dirty="0" err="1" smtClean="0"/>
              <a:t>Cosmesis</a:t>
            </a:r>
            <a:r>
              <a:rPr lang="en-GB" sz="3200" dirty="0" smtClean="0"/>
              <a:t> def.</a:t>
            </a:r>
          </a:p>
          <a:p>
            <a:r>
              <a:rPr lang="en-GB" sz="3200" dirty="0" smtClean="0"/>
              <a:t>Early return to function and work</a:t>
            </a:r>
            <a:endParaRPr lang="en-GB" sz="3200" dirty="0"/>
          </a:p>
        </p:txBody>
      </p:sp>
      <p:pic>
        <p:nvPicPr>
          <p:cNvPr id="2050" name="Picture 2" descr="C:\Users\lc14z\Desktop\CLAVICLE\CLAVICLE  2016 PHOTOS\SOTHRIOY PIEROS CLAVICLE FR\IMG_729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07926"/>
            <a:ext cx="5719716" cy="3333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    Indications</a:t>
            </a:r>
            <a:r>
              <a:rPr lang="en-GB" sz="3600" dirty="0" smtClean="0">
                <a:solidFill>
                  <a:srgbClr val="FFFF00"/>
                </a:solidFill>
              </a:rPr>
              <a:t>(urgent</a:t>
            </a:r>
            <a:r>
              <a:rPr lang="en-GB" sz="2800" dirty="0" smtClean="0">
                <a:solidFill>
                  <a:srgbClr val="FFFF00"/>
                </a:solidFill>
              </a:rPr>
              <a:t>)</a:t>
            </a:r>
            <a:r>
              <a:rPr lang="en-GB" dirty="0" smtClean="0">
                <a:solidFill>
                  <a:srgbClr val="FFFF00"/>
                </a:solidFill>
              </a:rPr>
              <a:t> for Operation 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502574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smtClean="0"/>
              <a:t>OPEN  displaced  </a:t>
            </a:r>
            <a:r>
              <a:rPr lang="en-GB" dirty="0" smtClean="0"/>
              <a:t>clavicle fracture</a:t>
            </a:r>
          </a:p>
          <a:p>
            <a:endParaRPr lang="en-GB" dirty="0" smtClean="0"/>
          </a:p>
          <a:p>
            <a:r>
              <a:rPr lang="en-GB" b="1" dirty="0" smtClean="0"/>
              <a:t>NEUROVASCULAR</a:t>
            </a:r>
            <a:r>
              <a:rPr lang="en-GB" dirty="0" smtClean="0"/>
              <a:t>   injury</a:t>
            </a:r>
          </a:p>
          <a:p>
            <a:endParaRPr lang="en-GB" dirty="0" smtClean="0"/>
          </a:p>
          <a:p>
            <a:r>
              <a:rPr lang="en-GB" b="1" dirty="0" smtClean="0"/>
              <a:t>FLOATING</a:t>
            </a:r>
            <a:r>
              <a:rPr lang="en-GB" dirty="0" smtClean="0"/>
              <a:t>  shoulder  with </a:t>
            </a:r>
            <a:r>
              <a:rPr lang="en-GB" b="1" dirty="0" smtClean="0"/>
              <a:t>displaced clavicle </a:t>
            </a:r>
            <a:r>
              <a:rPr lang="en-GB" dirty="0" smtClean="0"/>
              <a:t>and an </a:t>
            </a:r>
            <a:r>
              <a:rPr lang="en-GB" b="1" dirty="0" smtClean="0"/>
              <a:t>unstable scapula  fracture</a:t>
            </a:r>
          </a:p>
          <a:p>
            <a:endParaRPr lang="en-GB" b="1" dirty="0" smtClean="0"/>
          </a:p>
          <a:p>
            <a:r>
              <a:rPr lang="en-GB" dirty="0" smtClean="0"/>
              <a:t>Serious </a:t>
            </a:r>
            <a:r>
              <a:rPr lang="en-GB" sz="3000" dirty="0" smtClean="0"/>
              <a:t>SKIN tenting </a:t>
            </a:r>
            <a:r>
              <a:rPr lang="en-GB" dirty="0" smtClean="0"/>
              <a:t>due to severe displacement</a:t>
            </a:r>
          </a:p>
          <a:p>
            <a:pPr>
              <a:buNone/>
            </a:pPr>
            <a:endParaRPr lang="en-GB" dirty="0" smtClean="0"/>
          </a:p>
          <a:p>
            <a:r>
              <a:rPr lang="en-GB" sz="3000" b="1" dirty="0" smtClean="0"/>
              <a:t>Multiple trauma  </a:t>
            </a:r>
            <a:r>
              <a:rPr lang="en-GB" dirty="0" smtClean="0"/>
              <a:t>with requirement  for early arm use</a:t>
            </a:r>
          </a:p>
          <a:p>
            <a:endParaRPr lang="en-GB" dirty="0" smtClean="0"/>
          </a:p>
          <a:p>
            <a:r>
              <a:rPr lang="en-GB" b="1" dirty="0" smtClean="0"/>
              <a:t>FLAIL chest  </a:t>
            </a:r>
            <a:r>
              <a:rPr lang="en-GB" dirty="0" smtClean="0"/>
              <a:t>where breathing is compromised when drooping of the shoulder on damaged area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543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FFFF00"/>
                </a:solidFill>
              </a:rPr>
              <a:t>Indications</a:t>
            </a:r>
            <a:r>
              <a:rPr lang="en-GB" sz="3200" dirty="0" smtClean="0">
                <a:solidFill>
                  <a:srgbClr val="FFFF00"/>
                </a:solidFill>
              </a:rPr>
              <a:t>(relative</a:t>
            </a:r>
            <a:r>
              <a:rPr lang="en-GB" sz="2800" dirty="0" smtClean="0">
                <a:solidFill>
                  <a:srgbClr val="FFFF00"/>
                </a:solidFill>
              </a:rPr>
              <a:t>)</a:t>
            </a:r>
            <a:r>
              <a:rPr lang="en-GB" dirty="0" smtClean="0">
                <a:solidFill>
                  <a:srgbClr val="FFFF00"/>
                </a:solidFill>
              </a:rPr>
              <a:t> for Operation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40768"/>
            <a:ext cx="885828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   </a:t>
            </a:r>
            <a:r>
              <a:rPr lang="en-GB" dirty="0" smtClean="0"/>
              <a:t>High demand, Active, Healthy,  &gt;16yrs -60 yrs </a:t>
            </a:r>
          </a:p>
          <a:p>
            <a:r>
              <a:rPr lang="en-GB" dirty="0" smtClean="0"/>
              <a:t> </a:t>
            </a:r>
            <a:r>
              <a:rPr lang="en-GB" b="1" u="sng" dirty="0" smtClean="0">
                <a:solidFill>
                  <a:srgbClr val="FFFF00"/>
                </a:solidFill>
              </a:rPr>
              <a:t>Fracture  specific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    Severe displacement &gt;100% 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    Comminution(&gt; 3 fragments)or  segmental fractures  and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    Shortening more than 2cm</a:t>
            </a:r>
          </a:p>
          <a:p>
            <a:pPr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r>
              <a:rPr lang="en-GB" b="1" u="sng" dirty="0" smtClean="0">
                <a:solidFill>
                  <a:srgbClr val="FFFF00"/>
                </a:solidFill>
              </a:rPr>
              <a:t>Patient factors </a:t>
            </a:r>
          </a:p>
          <a:p>
            <a:pPr>
              <a:buNone/>
            </a:pPr>
            <a:r>
              <a:rPr lang="en-GB" dirty="0" smtClean="0"/>
              <a:t>   Unable to tolerate closed immobilization  such as neurologic problems( parkinsonism)</a:t>
            </a:r>
          </a:p>
          <a:p>
            <a:pPr>
              <a:buNone/>
            </a:pPr>
            <a:r>
              <a:rPr lang="en-GB" dirty="0" smtClean="0"/>
              <a:t>   Patient motivation for rapid return of function(sports, job)</a:t>
            </a:r>
          </a:p>
          <a:p>
            <a:pPr>
              <a:buNone/>
            </a:pPr>
            <a:r>
              <a:rPr lang="en-GB" dirty="0" smtClean="0"/>
              <a:t>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20688"/>
            <a:ext cx="8229600" cy="95091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sz="5200" dirty="0" smtClean="0">
                <a:solidFill>
                  <a:srgbClr val="FFFF00"/>
                </a:solidFill>
              </a:rPr>
              <a:t>  Contraindications  for Operation</a:t>
            </a:r>
            <a:endParaRPr lang="en-GB" sz="5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964488" cy="43891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Open fractures  without  soft tissue  cover</a:t>
            </a:r>
          </a:p>
          <a:p>
            <a:r>
              <a:rPr lang="en-GB" sz="3200" dirty="0" smtClean="0"/>
              <a:t>Active INFECTION in operative area</a:t>
            </a:r>
          </a:p>
          <a:p>
            <a:r>
              <a:rPr lang="en-GB" sz="3200" dirty="0" smtClean="0"/>
              <a:t>Non compliant pts  and SUBSTANCE abuse</a:t>
            </a:r>
          </a:p>
          <a:p>
            <a:r>
              <a:rPr lang="en-GB" sz="3200" dirty="0" smtClean="0"/>
              <a:t>Skin Burns over the fracture side</a:t>
            </a:r>
          </a:p>
          <a:p>
            <a:r>
              <a:rPr lang="en-GB" sz="3200" dirty="0" smtClean="0"/>
              <a:t>Previous soft tissue irradiation in operative area</a:t>
            </a:r>
          </a:p>
          <a:p>
            <a:r>
              <a:rPr lang="en-GB" sz="3200" dirty="0" smtClean="0"/>
              <a:t>Elderly pts with sedentary  life style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7992888" cy="126876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Plate fixation surgical technique          </a:t>
            </a:r>
            <a:r>
              <a:rPr lang="en-GB" sz="4000" dirty="0" smtClean="0">
                <a:solidFill>
                  <a:srgbClr val="FFFF00"/>
                </a:solidFill>
              </a:rPr>
              <a:t>(Left clavicle)        </a:t>
            </a:r>
            <a:r>
              <a:rPr lang="en-GB" sz="4000" dirty="0" err="1" smtClean="0">
                <a:solidFill>
                  <a:srgbClr val="FFFF00"/>
                </a:solidFill>
              </a:rPr>
              <a:t>anterosuperior</a:t>
            </a:r>
            <a:r>
              <a:rPr lang="en-GB" sz="4000" dirty="0" smtClean="0">
                <a:solidFill>
                  <a:srgbClr val="FFFF00"/>
                </a:solidFill>
              </a:rPr>
              <a:t> approach 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lc14z\Desktop\CLAVICLE\CLAVICLE  2016 PHOTOS\Mylonas antonis CLAVICLE\IMG_8628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20805" cy="2880320"/>
          </a:xfrm>
          <a:prstGeom prst="rect">
            <a:avLst/>
          </a:prstGeom>
          <a:noFill/>
        </p:spPr>
      </p:pic>
      <p:pic>
        <p:nvPicPr>
          <p:cNvPr id="1027" name="Picture 3" descr="C:\Users\lc14z\Desktop\CLAVICLE\CLAVICLE  2016 PHOTOS\Mylonas antonis CLAVICLE\IMG_864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586" y="1556792"/>
            <a:ext cx="4454414" cy="2736304"/>
          </a:xfrm>
          <a:prstGeom prst="rect">
            <a:avLst/>
          </a:prstGeom>
          <a:noFill/>
        </p:spPr>
      </p:pic>
      <p:pic>
        <p:nvPicPr>
          <p:cNvPr id="1028" name="Picture 4" descr="C:\Users\lc14z\Desktop\CLAVICLE\CLAVICLE  2016 PHOTOS\Mylonas antonis CLAVICLE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0901"/>
            <a:ext cx="3744416" cy="2382475"/>
          </a:xfrm>
          <a:prstGeom prst="rect">
            <a:avLst/>
          </a:prstGeom>
          <a:noFill/>
        </p:spPr>
      </p:pic>
      <p:pic>
        <p:nvPicPr>
          <p:cNvPr id="1029" name="Picture 5" descr="C:\Users\lc14z\Desktop\CLAVICLE\CLAVICLE  2016 PHOTOS\Mylonas antonis CLAVICLE\IMG_8653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781" y="4388693"/>
            <a:ext cx="3876675" cy="2352675"/>
          </a:xfrm>
          <a:prstGeom prst="rect">
            <a:avLst/>
          </a:prstGeom>
          <a:noFill/>
        </p:spPr>
      </p:pic>
      <p:pic>
        <p:nvPicPr>
          <p:cNvPr id="8" name="Picture 2" descr="C:\Users\lc14z\Desktop\IMG_02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0920" y="5949280"/>
            <a:ext cx="827584" cy="88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459432"/>
            <a:ext cx="8401080" cy="12858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Complications of Operation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500066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      Leroux et al JBJS Am. 2014</a:t>
            </a:r>
          </a:p>
          <a:p>
            <a:r>
              <a:rPr lang="en-GB" sz="3200" u="sng" dirty="0" smtClean="0">
                <a:solidFill>
                  <a:srgbClr val="FFFF00"/>
                </a:solidFill>
              </a:rPr>
              <a:t>25%  out of </a:t>
            </a:r>
            <a:r>
              <a:rPr lang="en-GB" sz="3200" dirty="0" smtClean="0">
                <a:solidFill>
                  <a:srgbClr val="FFFF00"/>
                </a:solidFill>
              </a:rPr>
              <a:t>1350 pts</a:t>
            </a:r>
            <a:r>
              <a:rPr lang="en-GB" sz="3200" u="sng" dirty="0" smtClean="0">
                <a:solidFill>
                  <a:srgbClr val="FFFF00"/>
                </a:solidFill>
              </a:rPr>
              <a:t> required  reoperation</a:t>
            </a:r>
          </a:p>
          <a:p>
            <a:pPr>
              <a:buNone/>
            </a:pPr>
            <a:r>
              <a:rPr lang="en-GB" sz="3200" dirty="0" smtClean="0"/>
              <a:t>   </a:t>
            </a:r>
            <a: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Most common : </a:t>
            </a:r>
          </a:p>
          <a:p>
            <a: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Implant  remova</a:t>
            </a:r>
            <a:r>
              <a:rPr lang="en-GB" dirty="0" smtClean="0">
                <a:solidFill>
                  <a:srgbClr val="FFFF00"/>
                </a:solidFill>
              </a:rPr>
              <a:t>l  254  (19%)</a:t>
            </a:r>
          </a:p>
          <a:p>
            <a:r>
              <a:rPr lang="en-GB" dirty="0" smtClean="0"/>
              <a:t>Nonunion  35/1350 ( 2,6%)</a:t>
            </a:r>
          </a:p>
          <a:p>
            <a:r>
              <a:rPr lang="en-GB" dirty="0" smtClean="0"/>
              <a:t>Deep infection 35/1350 (2,6%)</a:t>
            </a:r>
          </a:p>
          <a:p>
            <a:r>
              <a:rPr lang="en-GB" dirty="0" smtClean="0"/>
              <a:t>Malunion  15/1350 ( 1,1%)</a:t>
            </a:r>
          </a:p>
          <a:p>
            <a:r>
              <a:rPr lang="en-GB" dirty="0" smtClean="0"/>
              <a:t>Pneumothorax  16/1350  (1.2%)</a:t>
            </a:r>
          </a:p>
          <a:p>
            <a:r>
              <a:rPr lang="en-GB" dirty="0" smtClean="0"/>
              <a:t>Brachial plexus and suclavian vessel injury ,&lt;5</a:t>
            </a:r>
            <a:endParaRPr lang="en-GB" dirty="0"/>
          </a:p>
        </p:txBody>
      </p:sp>
      <p:pic>
        <p:nvPicPr>
          <p:cNvPr id="1026" name="Picture 2" descr="C:\Users\lc14z\Desktop\CLAVICLE\IMG_0591 -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36712"/>
            <a:ext cx="7072362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2" y="459010"/>
            <a:ext cx="8876656" cy="73774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GB" sz="4800" u="sng" dirty="0" smtClean="0">
                <a:solidFill>
                  <a:srgbClr val="FFFF00"/>
                </a:solidFill>
              </a:rPr>
              <a:t>Summary- Conclusion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2500" b="1" dirty="0" smtClean="0">
                <a:solidFill>
                  <a:srgbClr val="FFFF00"/>
                </a:solidFill>
              </a:rPr>
              <a:t>Midshaft clavicle fracture </a:t>
            </a:r>
            <a:endParaRPr lang="en-GB" sz="25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3000" dirty="0" smtClean="0">
                <a:solidFill>
                  <a:srgbClr val="FFFF00"/>
                </a:solidFill>
              </a:rPr>
              <a:t> </a:t>
            </a:r>
            <a:r>
              <a:rPr lang="en-GB" sz="5800" b="1" dirty="0" smtClean="0">
                <a:solidFill>
                  <a:srgbClr val="FFFF00"/>
                </a:solidFill>
              </a:rPr>
              <a:t>Non-displaced  or Minimally  Displaced </a:t>
            </a:r>
            <a:endParaRPr lang="en-GB" sz="5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sz="4500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8000" b="1" i="1" u="sng" dirty="0" smtClean="0">
                <a:solidFill>
                  <a:srgbClr val="FFFF00"/>
                </a:solidFill>
              </a:rPr>
              <a:t>Conservative </a:t>
            </a:r>
            <a:r>
              <a:rPr lang="en-GB" sz="5100" b="1" i="1" u="sng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GB" sz="5100" b="1" i="1" u="sng" dirty="0" smtClean="0">
                <a:solidFill>
                  <a:srgbClr val="FFFF00"/>
                </a:solidFill>
              </a:rPr>
              <a:t>treatment</a:t>
            </a:r>
            <a:r>
              <a:rPr lang="en-GB" sz="3900" dirty="0" smtClean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r>
              <a:rPr lang="en-GB" sz="2800" dirty="0" smtClean="0"/>
              <a:t>                                                                  </a:t>
            </a:r>
            <a:r>
              <a:rPr lang="en-GB" sz="4600" dirty="0" smtClean="0"/>
              <a:t>Sling</a:t>
            </a:r>
          </a:p>
          <a:p>
            <a:pPr>
              <a:buNone/>
            </a:pPr>
            <a:r>
              <a:rPr lang="en-GB" sz="4600" dirty="0" smtClean="0"/>
              <a:t> </a:t>
            </a:r>
          </a:p>
          <a:p>
            <a:pPr>
              <a:buNone/>
            </a:pPr>
            <a:r>
              <a:rPr lang="en-GB" sz="4600" dirty="0" smtClean="0"/>
              <a:t>     or  Figure of 8  bandage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Bone Joint J 2015;97-B:1562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Acta Orthop Scand 1987 ;  58: 71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7" name="Explosion 2 6"/>
          <p:cNvSpPr/>
          <p:nvPr/>
        </p:nvSpPr>
        <p:spPr>
          <a:xfrm>
            <a:off x="8100392" y="0"/>
            <a:ext cx="864096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lc14z\Desktop\CLAVICLE\CLAVICLE  2016 PHOTOS\IMG_018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101" y="1988840"/>
            <a:ext cx="2797251" cy="2367987"/>
          </a:xfrm>
          <a:prstGeom prst="rect">
            <a:avLst/>
          </a:prstGeom>
          <a:noFill/>
        </p:spPr>
      </p:pic>
      <p:pic>
        <p:nvPicPr>
          <p:cNvPr id="2050" name="Picture 2" descr="C:\Users\lc14z\Desktop\CLAVICLE\CLAVICLE  2016 PHOTOS\IMG_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3779912" cy="216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GB" u="sng" dirty="0" smtClean="0">
                <a:solidFill>
                  <a:srgbClr val="FFFF00"/>
                </a:solidFill>
              </a:rPr>
              <a:t> Summary-Conclusion</a:t>
            </a:r>
            <a:endParaRPr lang="en-GB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268760"/>
            <a:ext cx="8964488" cy="5544616"/>
          </a:xfrm>
          <a:ln w="12700">
            <a:solidFill>
              <a:schemeClr val="tx1"/>
            </a:solidFill>
          </a:ln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endParaRPr lang="en-GB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3200" dirty="0" smtClean="0">
                <a:solidFill>
                  <a:srgbClr val="FFFF00"/>
                </a:solidFill>
              </a:rPr>
              <a:t>Pts  with </a:t>
            </a:r>
            <a:r>
              <a:rPr lang="en-GB" sz="4300" b="1" u="sng" dirty="0" smtClean="0">
                <a:solidFill>
                  <a:srgbClr val="FFFF00"/>
                </a:solidFill>
              </a:rPr>
              <a:t>Displaced</a:t>
            </a:r>
            <a:r>
              <a:rPr lang="en-GB" sz="3200" dirty="0" smtClean="0">
                <a:solidFill>
                  <a:srgbClr val="FFFF00"/>
                </a:solidFill>
              </a:rPr>
              <a:t> midshaft  clavicle fractures: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Operative treatment  has   superior  results in selected cases </a:t>
            </a:r>
          </a:p>
          <a:p>
            <a:endParaRPr lang="en-GB" sz="2800" dirty="0" smtClean="0"/>
          </a:p>
          <a:p>
            <a:r>
              <a:rPr lang="en-GB" sz="2800" dirty="0" smtClean="0"/>
              <a:t> </a:t>
            </a:r>
            <a:r>
              <a:rPr lang="en-GB" sz="2800" u="sng" dirty="0" smtClean="0"/>
              <a:t>We don’t support  routinely   operation </a:t>
            </a:r>
            <a:r>
              <a:rPr lang="en-GB" sz="2800" dirty="0" smtClean="0"/>
              <a:t>for all  fractures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Clavicle deformity ( especially shortening, &gt;15mm) leads to  measureable loss of strength 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Pts  have a higher risk of sustaining  Nonunion(15%)</a:t>
            </a:r>
          </a:p>
          <a:p>
            <a:pPr>
              <a:buNone/>
            </a:pPr>
            <a:r>
              <a:rPr lang="en-GB" sz="2800" dirty="0" smtClean="0"/>
              <a:t>   and Symptomatic  </a:t>
            </a:r>
            <a:r>
              <a:rPr lang="en-GB" sz="2800" dirty="0" err="1" smtClean="0"/>
              <a:t>Malunion</a:t>
            </a:r>
            <a:r>
              <a:rPr lang="en-GB" sz="2800" dirty="0" smtClean="0"/>
              <a:t>(15-20%)   if the fracture </a:t>
            </a:r>
          </a:p>
          <a:p>
            <a:pPr>
              <a:buNone/>
            </a:pPr>
            <a:r>
              <a:rPr lang="en-GB" sz="2800" dirty="0" smtClean="0"/>
              <a:t>   is treated  conservatively.</a:t>
            </a:r>
          </a:p>
          <a:p>
            <a:endParaRPr lang="en-GB" dirty="0" smtClean="0"/>
          </a:p>
        </p:txBody>
      </p:sp>
      <p:sp>
        <p:nvSpPr>
          <p:cNvPr id="4" name="Explosion 2 3"/>
          <p:cNvSpPr/>
          <p:nvPr/>
        </p:nvSpPr>
        <p:spPr>
          <a:xfrm>
            <a:off x="6897960" y="260648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894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 Conclusion - </a:t>
            </a:r>
            <a:r>
              <a:rPr lang="en-GB" sz="5400" i="1" dirty="0" smtClean="0">
                <a:solidFill>
                  <a:srgbClr val="FFFF00"/>
                </a:solidFill>
              </a:rPr>
              <a:t>Take home message</a:t>
            </a:r>
            <a:endParaRPr lang="en-GB" sz="54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983832"/>
          </a:xfrm>
        </p:spPr>
        <p:txBody>
          <a:bodyPr/>
          <a:lstStyle/>
          <a:p>
            <a:endParaRPr lang="en-GB" dirty="0" smtClean="0"/>
          </a:p>
          <a:p>
            <a:endParaRPr lang="en-GB" sz="2800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6024" y="3789040"/>
          <a:ext cx="882047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472"/>
              </a:tblGrid>
              <a:tr h="273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smtClean="0">
                          <a:solidFill>
                            <a:srgbClr val="FFFF00"/>
                          </a:solidFill>
                        </a:rPr>
                        <a:t>Patient and Surgeon should  decide together </a:t>
                      </a:r>
                      <a:r>
                        <a:rPr lang="en-GB" sz="3200" b="0" dirty="0" smtClean="0"/>
                        <a:t>(joint decision)  </a:t>
                      </a:r>
                      <a:r>
                        <a:rPr lang="en-GB" sz="3200" b="0" dirty="0" smtClean="0">
                          <a:solidFill>
                            <a:srgbClr val="FFFF00"/>
                          </a:solidFill>
                        </a:rPr>
                        <a:t>how to treat  a </a:t>
                      </a:r>
                      <a:r>
                        <a:rPr lang="en-GB" sz="3200" b="0" i="1" u="sng" dirty="0" smtClean="0">
                          <a:solidFill>
                            <a:srgbClr val="FFFF00"/>
                          </a:solidFill>
                        </a:rPr>
                        <a:t>displaced </a:t>
                      </a:r>
                      <a:r>
                        <a:rPr lang="en-GB" sz="3200" b="0" dirty="0" smtClean="0">
                          <a:solidFill>
                            <a:srgbClr val="FFFF00"/>
                          </a:solidFill>
                        </a:rPr>
                        <a:t>clavicular  fracture  discussing </a:t>
                      </a:r>
                      <a:r>
                        <a:rPr lang="en-GB" sz="3200" b="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GB" sz="3200" b="0" dirty="0" smtClean="0">
                          <a:solidFill>
                            <a:srgbClr val="FFFF00"/>
                          </a:solidFill>
                        </a:rPr>
                        <a:t>the  risk  factors of conservative treatment and the risks/benefits  of surgery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093088"/>
          <a:ext cx="889248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480"/>
              </a:tblGrid>
              <a:tr h="1815976"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 smtClean="0"/>
                        <a:t>Treatment  should be individualized  with consideration  of  age , activity job  and expectations  </a:t>
                      </a:r>
                      <a:r>
                        <a:rPr lang="en-GB" sz="2800" b="0" smtClean="0"/>
                        <a:t>of treatment.</a:t>
                      </a:r>
                      <a:endParaRPr lang="en-GB" sz="2800" b="0" dirty="0" smtClean="0"/>
                    </a:p>
                    <a:p>
                      <a:pPr algn="l"/>
                      <a:r>
                        <a:rPr lang="en-GB" sz="3200" b="0" dirty="0" smtClean="0">
                          <a:solidFill>
                            <a:srgbClr val="FFFF00"/>
                          </a:solidFill>
                        </a:rPr>
                        <a:t>Operative treatment is reserved  for active, healthy pts  with completely displaced fractures and obvious clinical deformity</a:t>
                      </a:r>
                      <a:endParaRPr lang="en-GB" sz="2800" b="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5400" dirty="0" smtClean="0"/>
          </a:p>
          <a:p>
            <a:pPr algn="just">
              <a:buNone/>
            </a:pPr>
            <a:r>
              <a:rPr lang="en-GB" sz="5400" dirty="0" smtClean="0">
                <a:solidFill>
                  <a:srgbClr val="FFC000"/>
                </a:solidFill>
              </a:rPr>
              <a:t>               Thank you</a:t>
            </a:r>
            <a:endParaRPr lang="en-GB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104456" cy="900808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GB" sz="4800" dirty="0" smtClean="0">
                <a:solidFill>
                  <a:srgbClr val="FFFF00"/>
                </a:solidFill>
              </a:rPr>
              <a:t> Epidemiology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357298"/>
            <a:ext cx="6643734" cy="4895872"/>
          </a:xfrm>
        </p:spPr>
        <p:txBody>
          <a:bodyPr>
            <a:noAutofit/>
          </a:bodyPr>
          <a:lstStyle/>
          <a:p>
            <a:r>
              <a:rPr lang="en-GB" sz="3600" dirty="0" smtClean="0"/>
              <a:t>4</a:t>
            </a:r>
            <a:r>
              <a:rPr lang="en-GB" sz="2800" dirty="0" smtClean="0"/>
              <a:t>% of adult fractures</a:t>
            </a:r>
          </a:p>
          <a:p>
            <a:r>
              <a:rPr lang="en-GB" sz="2800" dirty="0" smtClean="0"/>
              <a:t>35%- 44% of all shoulder</a:t>
            </a:r>
          </a:p>
          <a:p>
            <a:r>
              <a:rPr lang="en-GB" sz="2800" dirty="0" smtClean="0"/>
              <a:t> girdle  fractures</a:t>
            </a:r>
          </a:p>
          <a:p>
            <a:r>
              <a:rPr lang="en-GB" sz="2800" dirty="0" smtClean="0"/>
              <a:t>Lateral  15-20 %</a:t>
            </a:r>
          </a:p>
          <a:p>
            <a:r>
              <a:rPr lang="en-GB" sz="3600" dirty="0" smtClean="0">
                <a:solidFill>
                  <a:srgbClr val="FFFF00"/>
                </a:solidFill>
              </a:rPr>
              <a:t>Middle 1/3  80-85 %</a:t>
            </a:r>
          </a:p>
          <a:p>
            <a:r>
              <a:rPr lang="en-GB" sz="2800" dirty="0" smtClean="0"/>
              <a:t>Medial  0-5 %</a:t>
            </a:r>
          </a:p>
          <a:p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r>
              <a:rPr lang="en-GB" sz="2800" dirty="0" smtClean="0"/>
              <a:t>Incidence</a:t>
            </a:r>
          </a:p>
          <a:p>
            <a:r>
              <a:rPr lang="en-GB" sz="2800" dirty="0" smtClean="0"/>
              <a:t>2/100,000 of population/ y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Incidence</a:t>
            </a:r>
          </a:p>
          <a:p>
            <a:r>
              <a:rPr lang="en-GB" sz="2800" dirty="0" smtClean="0"/>
              <a:t>2-4 per 100,000 of population per year </a:t>
            </a:r>
          </a:p>
          <a:p>
            <a:endParaRPr lang="en-GB" sz="2800" dirty="0" smtClean="0"/>
          </a:p>
          <a:p>
            <a:r>
              <a:rPr lang="en-GB" sz="2800" dirty="0" smtClean="0"/>
              <a:t>                               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2050" name="Picture 2" descr="C:\Users\lc14z\Desktop\CLAVICLE\IMG_0585 - Cop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7369"/>
            <a:ext cx="4471990" cy="2793599"/>
          </a:xfrm>
          <a:prstGeom prst="rect">
            <a:avLst/>
          </a:prstGeom>
          <a:noFill/>
        </p:spPr>
      </p:pic>
      <p:sp>
        <p:nvSpPr>
          <p:cNvPr id="9" name="Double Bracket 8"/>
          <p:cNvSpPr/>
          <p:nvPr/>
        </p:nvSpPr>
        <p:spPr>
          <a:xfrm>
            <a:off x="6228184" y="1484784"/>
            <a:ext cx="1080120" cy="914400"/>
          </a:xfrm>
          <a:prstGeom prst="bracketPair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C:\Users\lc14z\Desktop\CLAVICLE\CLAVICLE  2016 PHOTOS\IMG_0658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572000" cy="2465816"/>
          </a:xfrm>
          <a:prstGeom prst="rect">
            <a:avLst/>
          </a:prstGeom>
          <a:noFill/>
        </p:spPr>
      </p:pic>
      <p:pic>
        <p:nvPicPr>
          <p:cNvPr id="1027" name="Picture 3" descr="C:\Users\lc14z\Desktop\CLAVICLE\CLAVICLE  2016 PHOTOS\IMG_0658 - Copy - Copy -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662182"/>
            <a:ext cx="4608512" cy="935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589640" cy="518457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4400" u="sng" dirty="0" smtClean="0">
                <a:solidFill>
                  <a:srgbClr val="FFFF00"/>
                </a:solidFill>
              </a:rPr>
              <a:t>Medial</a:t>
            </a:r>
            <a:r>
              <a:rPr lang="en-GB" sz="3600" dirty="0" smtClean="0">
                <a:solidFill>
                  <a:srgbClr val="FFFF00"/>
                </a:solidFill>
              </a:rPr>
              <a:t> clavicular fragment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elevated by </a:t>
            </a:r>
            <a:r>
              <a:rPr lang="en-GB" sz="3600" dirty="0" err="1" smtClean="0"/>
              <a:t>Sternocleidomastoid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u="sng" dirty="0" smtClean="0">
                <a:solidFill>
                  <a:srgbClr val="FFFF00"/>
                </a:solidFill>
              </a:rPr>
              <a:t>Distal </a:t>
            </a:r>
            <a:r>
              <a:rPr lang="en-GB" sz="3600" dirty="0" smtClean="0">
                <a:solidFill>
                  <a:srgbClr val="FFFF00"/>
                </a:solidFill>
              </a:rPr>
              <a:t>clavicular fragment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>
                <a:solidFill>
                  <a:srgbClr val="FFFF00"/>
                </a:solidFill>
              </a:rPr>
              <a:t>A. </a:t>
            </a:r>
            <a:r>
              <a:rPr lang="en-GB" sz="3600" dirty="0" smtClean="0"/>
              <a:t>pulled </a:t>
            </a:r>
            <a:r>
              <a:rPr lang="en-GB" sz="3600" u="sng" dirty="0" smtClean="0"/>
              <a:t>inferiorly </a:t>
            </a:r>
            <a:r>
              <a:rPr lang="en-GB" sz="3600" dirty="0" smtClean="0"/>
              <a:t>by Deltoid</a:t>
            </a:r>
            <a:br>
              <a:rPr lang="en-GB" sz="3600" dirty="0" smtClean="0"/>
            </a:br>
            <a:r>
              <a:rPr lang="en-GB" sz="3600" dirty="0" smtClean="0"/>
              <a:t>+ weight of arm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FF00"/>
                </a:solidFill>
              </a:rPr>
              <a:t>B. </a:t>
            </a:r>
            <a:r>
              <a:rPr lang="en-GB" sz="3600" dirty="0" smtClean="0"/>
              <a:t>displaced </a:t>
            </a:r>
            <a:r>
              <a:rPr lang="en-GB" sz="3600" u="sng" dirty="0" smtClean="0"/>
              <a:t>medially</a:t>
            </a:r>
            <a:r>
              <a:rPr lang="en-GB" sz="3600" dirty="0" smtClean="0"/>
              <a:t> by </a:t>
            </a:r>
            <a:r>
              <a:rPr lang="en-GB" sz="3600" dirty="0" err="1" smtClean="0"/>
              <a:t>Pectoralis</a:t>
            </a:r>
            <a:r>
              <a:rPr lang="en-GB" sz="3600" dirty="0" smtClean="0"/>
              <a:t> M.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>
                <a:solidFill>
                  <a:srgbClr val="FFFF00"/>
                </a:solidFill>
              </a:rPr>
              <a:t>C</a:t>
            </a:r>
            <a:r>
              <a:rPr lang="en-GB" sz="3600" dirty="0" err="1" smtClean="0"/>
              <a:t>.</a:t>
            </a:r>
            <a:r>
              <a:rPr lang="en-GB" sz="3600" u="sng" dirty="0" err="1" smtClean="0"/>
              <a:t>anterior</a:t>
            </a:r>
            <a:r>
              <a:rPr lang="en-GB" sz="3600" u="sng" dirty="0" smtClean="0"/>
              <a:t> translated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C:\Users\lc14z\Desktop\CLAVICLE  2016 PHOTOS\IMG_9906 - Cop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624"/>
            <a:ext cx="3022569" cy="4005517"/>
          </a:xfrm>
          <a:prstGeom prst="rect">
            <a:avLst/>
          </a:prstGeom>
          <a:noFill/>
        </p:spPr>
      </p:pic>
      <p:pic>
        <p:nvPicPr>
          <p:cNvPr id="3" name="Picture 2" descr="C:\Users\lc14z\Desktop\CLAVICLE\CLAVICLE  2016 PHOTOS\Michaelidou vasiliki clavicle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660" y="4509120"/>
            <a:ext cx="4364772" cy="223224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5796136" y="5445224"/>
            <a:ext cx="576064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Down Arrow 11"/>
          <p:cNvSpPr/>
          <p:nvPr/>
        </p:nvSpPr>
        <p:spPr>
          <a:xfrm>
            <a:off x="5220072" y="5373216"/>
            <a:ext cx="496072" cy="216024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04248" y="4653136"/>
            <a:ext cx="0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96136" y="5373216"/>
            <a:ext cx="72008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289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Goal of clavicle fracture </a:t>
            </a:r>
            <a:r>
              <a:rPr lang="en-GB" sz="5300" dirty="0" smtClean="0">
                <a:solidFill>
                  <a:srgbClr val="FFFF00"/>
                </a:solidFill>
              </a:rPr>
              <a:t>Treatment</a:t>
            </a:r>
            <a:endParaRPr lang="en-GB" sz="53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268760"/>
            <a:ext cx="8964488" cy="5500702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en-GB" sz="3600" dirty="0" smtClean="0"/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Achieve bony union </a:t>
            </a:r>
            <a:r>
              <a:rPr lang="en-GB" sz="3500" dirty="0" smtClean="0"/>
              <a:t>while Minimizing</a:t>
            </a:r>
          </a:p>
          <a:p>
            <a:pPr>
              <a:buNone/>
            </a:pPr>
            <a:r>
              <a:rPr lang="en-GB" sz="3600" dirty="0" smtClean="0"/>
              <a:t> </a:t>
            </a:r>
            <a:r>
              <a:rPr lang="en-GB" sz="3500" dirty="0" smtClean="0"/>
              <a:t>Dysfunction, Morbidity  and Cosmetic deformity</a:t>
            </a:r>
          </a:p>
          <a:p>
            <a:pPr>
              <a:buNone/>
            </a:pPr>
            <a:r>
              <a:rPr lang="en-GB" sz="54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GB" sz="5400" dirty="0" smtClean="0">
                <a:solidFill>
                  <a:srgbClr val="FFFF00"/>
                </a:solidFill>
              </a:rPr>
              <a:t>          </a:t>
            </a:r>
            <a:r>
              <a:rPr lang="en-GB" sz="4400" dirty="0" smtClean="0">
                <a:solidFill>
                  <a:srgbClr val="FFFF00"/>
                </a:solidFill>
              </a:rPr>
              <a:t>Are all Clavicle Fractures                	     the same?</a:t>
            </a:r>
          </a:p>
          <a:p>
            <a:pPr>
              <a:buNone/>
            </a:pPr>
            <a:endParaRPr lang="en-GB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            </a:t>
            </a:r>
            <a:r>
              <a:rPr lang="en-GB" sz="4300" dirty="0" smtClean="0">
                <a:solidFill>
                  <a:srgbClr val="FFFF00"/>
                </a:solidFill>
              </a:rPr>
              <a:t>Do all Clavicle Fractures Behave  	    the same?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sz="3600" dirty="0"/>
          </a:p>
        </p:txBody>
      </p:sp>
      <p:sp>
        <p:nvSpPr>
          <p:cNvPr id="6" name="Action Button: Sound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51520" y="4077072"/>
            <a:ext cx="1042416" cy="104241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GB" dirty="0" smtClean="0"/>
              <a:t>Midshaft clavicle fracture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429264"/>
          </a:xfrm>
        </p:spPr>
        <p:txBody>
          <a:bodyPr/>
          <a:lstStyle/>
          <a:p>
            <a:pPr>
              <a:buNone/>
            </a:pPr>
            <a:r>
              <a:rPr lang="en-GB" sz="3800" u="sng" dirty="0" smtClean="0">
                <a:solidFill>
                  <a:srgbClr val="FFFF00"/>
                </a:solidFill>
              </a:rPr>
              <a:t>Non-displaced</a:t>
            </a:r>
            <a:r>
              <a:rPr lang="en-GB" sz="3600" dirty="0" smtClean="0">
                <a:solidFill>
                  <a:srgbClr val="FFFF00"/>
                </a:solidFill>
              </a:rPr>
              <a:t> or  </a:t>
            </a:r>
            <a:r>
              <a:rPr lang="en-GB" sz="3800" u="sng" dirty="0" smtClean="0">
                <a:solidFill>
                  <a:srgbClr val="FFFF00"/>
                </a:solidFill>
              </a:rPr>
              <a:t>minimally  displaced </a:t>
            </a:r>
          </a:p>
          <a:p>
            <a:pPr>
              <a:buNone/>
            </a:pPr>
            <a:r>
              <a:rPr lang="en-GB" sz="4000" b="1" i="1" dirty="0" smtClean="0">
                <a:solidFill>
                  <a:srgbClr val="FFFF00"/>
                </a:solidFill>
              </a:rPr>
              <a:t>Non-operative </a:t>
            </a:r>
          </a:p>
          <a:p>
            <a:pPr>
              <a:buNone/>
            </a:pPr>
            <a:r>
              <a:rPr lang="en-GB" sz="4000" b="1" i="1" dirty="0" smtClean="0">
                <a:solidFill>
                  <a:srgbClr val="FFFF00"/>
                </a:solidFill>
              </a:rPr>
              <a:t>treatment</a:t>
            </a:r>
          </a:p>
          <a:p>
            <a:pPr>
              <a:buNone/>
            </a:pPr>
            <a:r>
              <a:rPr lang="en-GB" dirty="0" smtClean="0"/>
              <a:t>Sling </a:t>
            </a:r>
          </a:p>
          <a:p>
            <a:pPr>
              <a:buNone/>
            </a:pPr>
            <a:r>
              <a:rPr lang="en-GB" dirty="0" smtClean="0"/>
              <a:t>or  Figure of  8 bandage</a:t>
            </a:r>
          </a:p>
          <a:p>
            <a:endParaRPr lang="en-GB" dirty="0"/>
          </a:p>
        </p:txBody>
      </p:sp>
      <p:pic>
        <p:nvPicPr>
          <p:cNvPr id="1026" name="Picture 2" descr="C:\Users\lc14z\Desktop\CLAVICLE  2016 PHOTOS\chapsides\IMG_933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4200813" cy="2286016"/>
          </a:xfrm>
          <a:prstGeom prst="rect">
            <a:avLst/>
          </a:prstGeom>
          <a:noFill/>
        </p:spPr>
      </p:pic>
      <p:pic>
        <p:nvPicPr>
          <p:cNvPr id="4098" name="Picture 2" descr="C:\Users\lc14z\Desktop\CLAVICLE\CLAVICLE  2016 PHOTOS\clavicle fr clinically\IMG_998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198039" cy="2304256"/>
          </a:xfrm>
          <a:prstGeom prst="rect">
            <a:avLst/>
          </a:prstGeom>
          <a:noFill/>
        </p:spPr>
      </p:pic>
      <p:pic>
        <p:nvPicPr>
          <p:cNvPr id="9" name="Picture 2" descr="C:\Users\lc14z\Desktop\CLAVICLE\CLAVICLE  2016 PHOTOS\IMG_0186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3096344" cy="225543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1907704" y="4653136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226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                 </a:t>
            </a:r>
            <a:r>
              <a:rPr lang="en-GB" sz="5600" dirty="0" smtClean="0">
                <a:solidFill>
                  <a:srgbClr val="FF0000"/>
                </a:solidFill>
              </a:rPr>
              <a:t>Treatment </a:t>
            </a:r>
            <a:r>
              <a:rPr lang="en-GB" sz="5600" dirty="0" smtClean="0">
                <a:solidFill>
                  <a:srgbClr val="FFFF00"/>
                </a:solidFill>
              </a:rPr>
              <a:t>??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              39y,male, skiing inj.</a:t>
            </a:r>
            <a:endParaRPr lang="en-GB" dirty="0"/>
          </a:p>
        </p:txBody>
      </p:sp>
      <p:pic>
        <p:nvPicPr>
          <p:cNvPr id="1026" name="Picture 2" descr="C:\Users\lc14z\Desktop\CLAVICLE  2016 PHOTOS\Mylonas antonis CLAVICLE\IMG_8622 - 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0067"/>
            <a:ext cx="4434828" cy="3090941"/>
          </a:xfrm>
          <a:prstGeom prst="rect">
            <a:avLst/>
          </a:prstGeom>
          <a:noFill/>
        </p:spPr>
      </p:pic>
      <p:pic>
        <p:nvPicPr>
          <p:cNvPr id="1027" name="Picture 3" descr="C:\Users\lc14z\Desktop\CLAVICLE  2016 PHOTOS\Mylonas antonis CLAVICLE\IMG_8624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470" y="2643182"/>
            <a:ext cx="4393755" cy="2714644"/>
          </a:xfrm>
          <a:prstGeom prst="rect">
            <a:avLst/>
          </a:prstGeom>
          <a:noFill/>
        </p:spPr>
      </p:pic>
      <p:pic>
        <p:nvPicPr>
          <p:cNvPr id="4" name="Picture 3" descr="C:\Users\lc14z\Desktop\CLAVICLE  2016 PHOTOS\Mylonas antonis CLAVICLE\1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4202384" cy="2928934"/>
          </a:xfrm>
          <a:prstGeom prst="rect">
            <a:avLst/>
          </a:prstGeom>
          <a:noFill/>
        </p:spPr>
      </p:pic>
      <p:pic>
        <p:nvPicPr>
          <p:cNvPr id="8" name="Picture 2" descr="C:\Users\lc14z\Desktop\IMG_02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29680"/>
            <a:ext cx="864096" cy="92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Midshaft Clavicle fracture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FF00"/>
                </a:solidFill>
              </a:rPr>
              <a:t>Radiographic evaluation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3600" dirty="0" smtClean="0"/>
              <a:t>25y,male, bicycle injury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2996952"/>
            <a:ext cx="1377032" cy="432048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r>
              <a:rPr lang="en-GB" dirty="0" smtClean="0"/>
              <a:t>AP  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32041" y="2924944"/>
            <a:ext cx="3312367" cy="648072"/>
          </a:xfrm>
          <a:solidFill>
            <a:schemeClr val="accent2"/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GB" sz="2800" dirty="0" smtClean="0"/>
              <a:t>  </a:t>
            </a:r>
            <a:r>
              <a:rPr lang="en-GB" sz="3400" dirty="0" smtClean="0"/>
              <a:t>30⁰ cephalic tilt , AP view </a:t>
            </a:r>
          </a:p>
          <a:p>
            <a:r>
              <a:rPr lang="en-GB" dirty="0" smtClean="0"/>
              <a:t>(</a:t>
            </a:r>
            <a:r>
              <a:rPr lang="en-GB" sz="2900" dirty="0" smtClean="0"/>
              <a:t>Z type fracture)</a:t>
            </a:r>
            <a:endParaRPr lang="en-GB" sz="2900" dirty="0"/>
          </a:p>
        </p:txBody>
      </p:sp>
      <p:pic>
        <p:nvPicPr>
          <p:cNvPr id="7" name="Picture 2" descr="C:\Users\lc14z\Desktop\2015 MEDICAL PHOTOS\ISSEYEGH william clavicle fr\IMG_6966 - Cop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72" y="3429000"/>
            <a:ext cx="4040188" cy="2778070"/>
          </a:xfrm>
          <a:prstGeom prst="rect">
            <a:avLst/>
          </a:prstGeom>
          <a:noFill/>
        </p:spPr>
      </p:pic>
      <p:pic>
        <p:nvPicPr>
          <p:cNvPr id="8" name="Picture 3" descr="C:\Users\lc14z\Desktop\2015 MEDICAL PHOTOS\ISSEYEGH william clavicle fr\IMG_6967 - Cop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339" y="3591826"/>
            <a:ext cx="4856165" cy="2357454"/>
          </a:xfrm>
          <a:prstGeom prst="rect">
            <a:avLst/>
          </a:prstGeom>
          <a:noFill/>
        </p:spPr>
      </p:pic>
      <p:pic>
        <p:nvPicPr>
          <p:cNvPr id="1026" name="Picture 2" descr="C:\Users\lc14z\Desktop\CLAVICLE\CLAVICLE  2016 PHOTOS\ISSEYEGH william clavicle fr\IMG_700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116632"/>
            <a:ext cx="2952328" cy="2608564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2195736" y="3501008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lc14z\Desktop\IMG_02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6039777"/>
            <a:ext cx="720080" cy="77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11347</TotalTime>
  <Words>1138</Words>
  <Application>Microsoft Office PowerPoint</Application>
  <PresentationFormat>On-screen Show (4:3)</PresentationFormat>
  <Paragraphs>285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Midshaft Clavicle Fracture  Operate or Not </vt:lpstr>
      <vt:lpstr>Why is so important bone</vt:lpstr>
      <vt:lpstr>Anatomy and biomechanics</vt:lpstr>
      <vt:lpstr> Epidemiology</vt:lpstr>
      <vt:lpstr> Medial clavicular fragment   elevated by Sternocleidomastoid  Distal clavicular fragment A. pulled inferiorly by Deltoid + weight of arm  B. displaced medially by Pectoralis M.  C.anterior translated </vt:lpstr>
      <vt:lpstr>Goal of clavicle fracture Treatment</vt:lpstr>
      <vt:lpstr>Midshaft clavicle fracture</vt:lpstr>
      <vt:lpstr>                                       Treatment ??                                 39y,male, skiing inj.</vt:lpstr>
      <vt:lpstr>Midshaft Clavicle fracture Radiographic evaluation   25y,male, bicycle injury </vt:lpstr>
      <vt:lpstr>Midshaft Clavicle fracture Radiographic evaluation 59 y, female, RTA (vehicle collision)        60% of pts with High Energy Injury  sustain 100% displacement    John Riehl et. al,  Can J Surg 2014 jun.57(3)  </vt:lpstr>
      <vt:lpstr>Controversy </vt:lpstr>
      <vt:lpstr>  Controversy              An atlas of anatomy and treatment of         midclavicular  fractures. Clin Orthop. Relat. Res. </vt:lpstr>
      <vt:lpstr>  WILL MY CLAVICLE HEAL AND FUNCTION WELL ? </vt:lpstr>
      <vt:lpstr>Slide 14</vt:lpstr>
      <vt:lpstr>Slide 15</vt:lpstr>
      <vt:lpstr>Slide 16</vt:lpstr>
      <vt:lpstr> Prognostic  index [-0,85 x (1 if displaced or 0 if undisplaced)]+[-0.36x (1 if      female or 0 if male)] +[-0.37x(1 if  comminuted or 0 if non  comminuted fr.)]+[-0.01x( age of patient in years)] </vt:lpstr>
      <vt:lpstr>Deficits following Nonoperative treatment of displaced clavicle  fractures</vt:lpstr>
      <vt:lpstr>Symptomatic Malunion  66y male, manual worker, Nonoperative treatment  Left  clavicle  injury 16 yrs ago  </vt:lpstr>
      <vt:lpstr>Symptomatic Malunion (after Non operative treatment) Incidence 15-20%</vt:lpstr>
      <vt:lpstr>  Winging  due to Scapular malposition      Rockwood and Green’s, 2015                            Symptomatic  Malunion   or  Nonunion   *PROTRACTED Shoulder *Increased anterior    version of scapula  </vt:lpstr>
      <vt:lpstr>Winging due to  Scapular malposition Non operative treatment,  Ristevski et al,JSES,2013</vt:lpstr>
      <vt:lpstr>Scapular  dyskinesis following Displaced fractures of the middle clavicle           J Shoulder Elbow S  (2015)                                                                 E. Shields et al,</vt:lpstr>
      <vt:lpstr> Cosmesis deformity</vt:lpstr>
      <vt:lpstr>Slide 25</vt:lpstr>
      <vt:lpstr>Canadian Orthopaedic Trauma Society                        JBJS Am. 2007</vt:lpstr>
      <vt:lpstr>Canadian Orthopaedic Trauma Society                    JBJS Am. 2007</vt:lpstr>
      <vt:lpstr>Slide 28</vt:lpstr>
      <vt:lpstr>OPEN SEASON</vt:lpstr>
      <vt:lpstr>Goals of Clavicle Operation </vt:lpstr>
      <vt:lpstr>     Indications(urgent) for Operation   </vt:lpstr>
      <vt:lpstr>  Indications(relative) for Operation </vt:lpstr>
      <vt:lpstr>  Contraindications  for Operation</vt:lpstr>
      <vt:lpstr> Plate fixation surgical technique          (Left clavicle)        anterosuperior approach </vt:lpstr>
      <vt:lpstr>Complications of Operation</vt:lpstr>
      <vt:lpstr>Summary- Conclusion Midshaft clavicle fracture </vt:lpstr>
      <vt:lpstr> Summary-Conclusion</vt:lpstr>
      <vt:lpstr> Conclusion - Take home message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Clavicle fracture  Operate or not </dc:title>
  <dc:creator>lc14z</dc:creator>
  <cp:lastModifiedBy>lc14z</cp:lastModifiedBy>
  <cp:revision>776</cp:revision>
  <dcterms:created xsi:type="dcterms:W3CDTF">2010-12-31T22:32:32Z</dcterms:created>
  <dcterms:modified xsi:type="dcterms:W3CDTF">2016-09-25T05:34:51Z</dcterms:modified>
</cp:coreProperties>
</file>