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0"/>
  </p:notesMasterIdLst>
  <p:sldIdLst>
    <p:sldId id="272" r:id="rId2"/>
    <p:sldId id="286" r:id="rId3"/>
    <p:sldId id="282" r:id="rId4"/>
    <p:sldId id="281" r:id="rId5"/>
    <p:sldId id="279" r:id="rId6"/>
    <p:sldId id="300" r:id="rId7"/>
    <p:sldId id="299" r:id="rId8"/>
    <p:sldId id="306" r:id="rId9"/>
    <p:sldId id="294" r:id="rId10"/>
    <p:sldId id="307" r:id="rId11"/>
    <p:sldId id="275" r:id="rId12"/>
    <p:sldId id="308" r:id="rId13"/>
    <p:sldId id="276" r:id="rId14"/>
    <p:sldId id="309" r:id="rId15"/>
    <p:sldId id="295" r:id="rId16"/>
    <p:sldId id="290" r:id="rId17"/>
    <p:sldId id="280" r:id="rId18"/>
    <p:sldId id="305" r:id="rId19"/>
    <p:sldId id="292" r:id="rId20"/>
    <p:sldId id="301" r:id="rId21"/>
    <p:sldId id="273" r:id="rId22"/>
    <p:sldId id="259" r:id="rId23"/>
    <p:sldId id="293" r:id="rId24"/>
    <p:sldId id="260" r:id="rId25"/>
    <p:sldId id="261" r:id="rId26"/>
    <p:sldId id="284" r:id="rId27"/>
    <p:sldId id="302" r:id="rId28"/>
    <p:sldId id="291" r:id="rId29"/>
    <p:sldId id="277" r:id="rId30"/>
    <p:sldId id="278" r:id="rId31"/>
    <p:sldId id="269" r:id="rId32"/>
    <p:sldId id="270" r:id="rId33"/>
    <p:sldId id="266" r:id="rId34"/>
    <p:sldId id="297" r:id="rId35"/>
    <p:sldId id="289" r:id="rId36"/>
    <p:sldId id="288" r:id="rId37"/>
    <p:sldId id="271" r:id="rId38"/>
    <p:sldId id="29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557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8" autoAdjust="0"/>
    <p:restoredTop sz="94607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60933-5EDE-433A-A226-5048ECB7040E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CCE0E-53D7-4DF7-81DA-B51A8279885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CE0E-53D7-4DF7-81DA-B51A82798852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CE0E-53D7-4DF7-81DA-B51A82798852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CE0E-53D7-4DF7-81DA-B51A82798852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999-21BF-4CC6-A893-6B110162EFE4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A9B7-4D34-414C-BD03-57F318F7DB3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999-21BF-4CC6-A893-6B110162EFE4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A9B7-4D34-414C-BD03-57F318F7DB3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999-21BF-4CC6-A893-6B110162EFE4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A9B7-4D34-414C-BD03-57F318F7DB3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999-21BF-4CC6-A893-6B110162EFE4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A9B7-4D34-414C-BD03-57F318F7DB3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999-21BF-4CC6-A893-6B110162EFE4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A9B7-4D34-414C-BD03-57F318F7DB3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999-21BF-4CC6-A893-6B110162EFE4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A9B7-4D34-414C-BD03-57F318F7DB3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999-21BF-4CC6-A893-6B110162EFE4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A9B7-4D34-414C-BD03-57F318F7DB3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999-21BF-4CC6-A893-6B110162EFE4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A9B7-4D34-414C-BD03-57F318F7DB3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999-21BF-4CC6-A893-6B110162EFE4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A9B7-4D34-414C-BD03-57F318F7DB3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999-21BF-4CC6-A893-6B110162EFE4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A9B7-4D34-414C-BD03-57F318F7DB3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999-21BF-4CC6-A893-6B110162EFE4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8CA9B7-4D34-414C-BD03-57F318F7DB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C8C999-21BF-4CC6-A893-6B110162EFE4}" type="datetimeFigureOut">
              <a:rPr lang="en-US" smtClean="0"/>
              <a:pPr/>
              <a:t>11/15/2014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8CA9B7-4D34-414C-BD03-57F318F7DB3D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501122" cy="2143140"/>
          </a:xfrm>
        </p:spPr>
        <p:txBody>
          <a:bodyPr>
            <a:noAutofit/>
          </a:bodyPr>
          <a:lstStyle/>
          <a:p>
            <a:pPr algn="l"/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800" dirty="0" smtClean="0">
                <a:solidFill>
                  <a:srgbClr val="FFFF00"/>
                </a:solidFill>
              </a:rPr>
              <a:t>  SHOULDER  </a:t>
            </a:r>
            <a:r>
              <a:rPr lang="en-GB" sz="4800" dirty="0" smtClean="0">
                <a:solidFill>
                  <a:srgbClr val="FFFF00"/>
                </a:solidFill>
              </a:rPr>
              <a:t>Impingement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3200" dirty="0" smtClean="0"/>
              <a:t>Clinical examination-Diagnosis -When to operate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8429684" cy="385765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l"/>
            <a:endParaRPr lang="en-GB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24</a:t>
            </a:r>
            <a:r>
              <a:rPr lang="en-GB" sz="3200" b="1" baseline="30000" dirty="0" smtClean="0">
                <a:solidFill>
                  <a:srgbClr val="FFFF00"/>
                </a:solidFill>
              </a:rPr>
              <a:t>th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smtClean="0">
                <a:solidFill>
                  <a:srgbClr val="FFFF00"/>
                </a:solidFill>
              </a:rPr>
              <a:t>CAOST  ANNUAL 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500" b="1" dirty="0" smtClean="0">
                <a:solidFill>
                  <a:srgbClr val="FFFF00"/>
                </a:solidFill>
              </a:rPr>
              <a:t>ORTHOPAEDIC CONFERENCE</a:t>
            </a:r>
            <a:r>
              <a:rPr lang="en-GB" sz="2400" b="1" dirty="0" smtClean="0">
                <a:solidFill>
                  <a:srgbClr val="FFFF00"/>
                </a:solidFill>
              </a:rPr>
              <a:t/>
            </a:r>
            <a:br>
              <a:rPr lang="en-GB" sz="2400" b="1" dirty="0" smtClean="0">
                <a:solidFill>
                  <a:srgbClr val="FFFF00"/>
                </a:solidFill>
              </a:rPr>
            </a:br>
            <a:r>
              <a:rPr lang="en-GB" sz="1400" b="1" dirty="0" smtClean="0">
                <a:solidFill>
                  <a:srgbClr val="FFFF00"/>
                </a:solidFill>
              </a:rPr>
              <a:t>                WITH  </a:t>
            </a:r>
            <a:r>
              <a:rPr lang="en-GB" sz="2400" b="1" dirty="0" smtClean="0">
                <a:solidFill>
                  <a:srgbClr val="FFFF00"/>
                </a:solidFill>
              </a:rPr>
              <a:t>EFFORT FORUM</a:t>
            </a:r>
            <a:r>
              <a:rPr lang="en-GB" sz="2400" b="1" dirty="0" smtClean="0">
                <a:solidFill>
                  <a:srgbClr val="FFFF00"/>
                </a:solidFill>
              </a:rPr>
              <a:t>, CYPRUS</a:t>
            </a:r>
            <a:endParaRPr lang="en-GB" sz="2400" b="1" dirty="0" smtClean="0">
              <a:solidFill>
                <a:srgbClr val="FFFF00"/>
              </a:solidFill>
            </a:endParaRPr>
          </a:p>
          <a:p>
            <a:r>
              <a:rPr lang="en-GB" b="1" dirty="0" smtClean="0"/>
              <a:t>8-9 November 2014</a:t>
            </a:r>
          </a:p>
          <a:p>
            <a:pPr algn="l"/>
            <a:endParaRPr lang="en-GB" b="1" dirty="0" smtClean="0"/>
          </a:p>
          <a:p>
            <a:r>
              <a:rPr lang="en-GB" b="1" dirty="0" smtClean="0"/>
              <a:t>Dr  Loizos Christodoulou</a:t>
            </a:r>
          </a:p>
          <a:p>
            <a:r>
              <a:rPr lang="en-GB" b="1" dirty="0" smtClean="0"/>
              <a:t>Orthopaedic and Upper Limb Surgeon</a:t>
            </a:r>
          </a:p>
          <a:p>
            <a:r>
              <a:rPr lang="en-GB" b="1" dirty="0" smtClean="0"/>
              <a:t>ARETAEIO Hospital , Nicosia, Cyprus</a:t>
            </a:r>
          </a:p>
          <a:p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en-GB" sz="6000" dirty="0" smtClean="0"/>
              <a:t>Shoulder Impingement </a:t>
            </a:r>
            <a:br>
              <a:rPr lang="en-GB" sz="6000" dirty="0" smtClean="0"/>
            </a:br>
            <a:r>
              <a:rPr lang="en-GB" sz="6000" dirty="0" err="1" smtClean="0">
                <a:solidFill>
                  <a:srgbClr val="FFFF00"/>
                </a:solidFill>
              </a:rPr>
              <a:t>Etiology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643998" cy="4929222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r>
              <a:rPr lang="en-GB" b="1" dirty="0" smtClean="0">
                <a:ln>
                  <a:solidFill>
                    <a:schemeClr val="tx1"/>
                  </a:solidFill>
                </a:ln>
              </a:rPr>
              <a:t>INTRINSIC mechanisms </a:t>
            </a:r>
            <a:r>
              <a:rPr lang="en-GB" b="1" dirty="0" smtClean="0"/>
              <a:t>: due to   degeneration (age)</a:t>
            </a:r>
          </a:p>
          <a:p>
            <a:pPr algn="l"/>
            <a:r>
              <a:rPr lang="en-GB" dirty="0" smtClean="0"/>
              <a:t>(intratendinous)                    overuse, </a:t>
            </a:r>
            <a:r>
              <a:rPr lang="en-GB" b="1" dirty="0" smtClean="0"/>
              <a:t>trauma of tendons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FFFF00"/>
                </a:solidFill>
              </a:rPr>
              <a:t>EXTRINCIC mechanisms</a:t>
            </a:r>
            <a:r>
              <a:rPr lang="en-GB" b="1" dirty="0" smtClean="0"/>
              <a:t>: Anatomical factors</a:t>
            </a:r>
            <a:endParaRPr lang="en-GB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algn="l"/>
            <a:r>
              <a:rPr lang="en-GB" b="1" dirty="0" smtClean="0"/>
              <a:t> </a:t>
            </a:r>
            <a:r>
              <a:rPr lang="en-GB" b="1" dirty="0" smtClean="0">
                <a:ln>
                  <a:solidFill>
                    <a:srgbClr val="FFFFFF"/>
                  </a:solidFill>
                </a:ln>
              </a:rPr>
              <a:t> </a:t>
            </a:r>
            <a:r>
              <a:rPr lang="en-GB" dirty="0" smtClean="0">
                <a:ln>
                  <a:solidFill>
                    <a:srgbClr val="FFFFFF"/>
                  </a:solidFill>
                </a:ln>
              </a:rPr>
              <a:t>(extratendinous</a:t>
            </a:r>
            <a:r>
              <a:rPr lang="en-GB" dirty="0" smtClean="0"/>
              <a:t>)                </a:t>
            </a:r>
            <a:r>
              <a:rPr lang="en-GB" sz="3500" i="1" u="sng" dirty="0" smtClean="0">
                <a:ln w="18415" cmpd="sng">
                  <a:solidFill>
                    <a:srgbClr val="FFFF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Glenohumeral imbalances</a:t>
            </a:r>
            <a:endParaRPr lang="en-GB" sz="3000" i="1" u="sng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l"/>
            <a:r>
              <a:rPr lang="en-GB" b="1" dirty="0" smtClean="0"/>
              <a:t>                                                     Posterior capsular contracture</a:t>
            </a:r>
          </a:p>
          <a:p>
            <a:pPr algn="l"/>
            <a:r>
              <a:rPr lang="en-GB" b="1" dirty="0" smtClean="0"/>
              <a:t>                                                     Scapulothoracic imbalances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/>
            <a:r>
              <a:rPr lang="en-GB" b="1" dirty="0" smtClean="0"/>
              <a:t>PRIMARY        impingement         causes the impingement</a:t>
            </a:r>
          </a:p>
          <a:p>
            <a:pPr marL="514350" indent="-514350" algn="l"/>
            <a:r>
              <a:rPr lang="en-GB" b="1" dirty="0" smtClean="0"/>
              <a:t>SECONDARY  impingement        is the  result of  another                            	                                                  process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</p:txBody>
      </p:sp>
      <p:sp>
        <p:nvSpPr>
          <p:cNvPr id="9" name="Right Arrow 8"/>
          <p:cNvSpPr/>
          <p:nvPr/>
        </p:nvSpPr>
        <p:spPr>
          <a:xfrm>
            <a:off x="4214810" y="5526421"/>
            <a:ext cx="428628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flipV="1">
            <a:off x="4214810" y="5857893"/>
            <a:ext cx="42862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    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 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01122" cy="650085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b="1" dirty="0" smtClean="0"/>
              <a:t> ETIOLOGY- </a:t>
            </a:r>
            <a:r>
              <a:rPr lang="en-GB" sz="2100" b="1" dirty="0" smtClean="0"/>
              <a:t>EXTRINSIC MECHANISMS </a:t>
            </a:r>
            <a:endParaRPr lang="en-GB" b="1" dirty="0" smtClean="0"/>
          </a:p>
          <a:p>
            <a:pPr algn="l"/>
            <a:r>
              <a:rPr lang="en-GB" sz="3500" b="1" dirty="0" smtClean="0"/>
              <a:t> </a:t>
            </a:r>
            <a:r>
              <a:rPr lang="en-GB" sz="3500" b="1" dirty="0" smtClean="0">
                <a:solidFill>
                  <a:srgbClr val="FFFF00"/>
                </a:solidFill>
              </a:rPr>
              <a:t>Underlying</a:t>
            </a:r>
            <a:r>
              <a:rPr lang="en-GB" sz="3500" b="1" dirty="0" smtClean="0"/>
              <a:t>  </a:t>
            </a:r>
            <a:r>
              <a:rPr lang="en-GB" sz="3500" b="1" dirty="0" smtClean="0">
                <a:solidFill>
                  <a:srgbClr val="FFFF00"/>
                </a:solidFill>
              </a:rPr>
              <a:t>glenohumeral instability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Young  athletes who perform overhead sports  activities</a:t>
            </a:r>
          </a:p>
          <a:p>
            <a:pPr algn="l"/>
            <a:r>
              <a:rPr lang="en-GB" b="1" dirty="0" smtClean="0"/>
              <a:t>Repetitive stresses  on static and dynamic</a:t>
            </a:r>
          </a:p>
          <a:p>
            <a:pPr algn="l"/>
            <a:r>
              <a:rPr lang="en-GB" b="1" dirty="0" smtClean="0"/>
              <a:t>glenohumeral  stabilizers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>
              <a:solidFill>
                <a:srgbClr val="FFFF00"/>
              </a:solidFill>
            </a:endParaRPr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Weakening anterior capsule </a:t>
            </a:r>
            <a:r>
              <a:rPr lang="en-GB" b="1" dirty="0" smtClean="0"/>
              <a:t>+</a:t>
            </a:r>
          </a:p>
          <a:p>
            <a:pPr algn="l"/>
            <a:r>
              <a:rPr lang="en-GB" b="1" dirty="0" smtClean="0"/>
              <a:t>Dysfunction  RC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Translation Humeral Head </a:t>
            </a:r>
          </a:p>
          <a:p>
            <a:pPr algn="l"/>
            <a:r>
              <a:rPr lang="en-GB" b="1" dirty="0" smtClean="0"/>
              <a:t>Anterior         + superiorly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Dynamic  decrease  of  subacromial space </a:t>
            </a:r>
          </a:p>
          <a:p>
            <a:pPr algn="l"/>
            <a:r>
              <a:rPr lang="en-GB" b="1" dirty="0" smtClean="0"/>
              <a:t> </a:t>
            </a:r>
            <a:r>
              <a:rPr lang="en-GB" b="1" dirty="0" smtClean="0">
                <a:solidFill>
                  <a:srgbClr val="FFFF00"/>
                </a:solidFill>
              </a:rPr>
              <a:t> Secondary impingement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0"/>
            <a:ext cx="5572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9" name="Down Arrow 8"/>
          <p:cNvSpPr/>
          <p:nvPr/>
        </p:nvSpPr>
        <p:spPr>
          <a:xfrm>
            <a:off x="1785918" y="2714620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>
            <a:off x="1785918" y="4143380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>
            <a:off x="1785918" y="5214950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C:\Users\lc14z\Desktop\SH PHOTOS\imagesH2WFP73G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786322"/>
            <a:ext cx="2500330" cy="1928826"/>
          </a:xfrm>
          <a:prstGeom prst="rect">
            <a:avLst/>
          </a:prstGeom>
          <a:noFill/>
        </p:spPr>
      </p:pic>
      <p:sp>
        <p:nvSpPr>
          <p:cNvPr id="15" name="Action Button: Sound 14">
            <a:hlinkClick r:id="" action="ppaction://noaction" highlightClick="1">
              <a:snd r:embed="rId3" name="applause.wav" builtIn="1"/>
            </a:hlinkClick>
          </p:cNvPr>
          <p:cNvSpPr/>
          <p:nvPr/>
        </p:nvSpPr>
        <p:spPr>
          <a:xfrm>
            <a:off x="7858148" y="142852"/>
            <a:ext cx="828102" cy="857256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C:\Users\lc14z\Desktop\SH PHOTOS\IMG_6593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214554"/>
            <a:ext cx="1928826" cy="24675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7" name="Picture 3" descr="C:\Users\lc14z\Desktop\SH PHOTOS\IMG_6594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214554"/>
            <a:ext cx="1904776" cy="25003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rot="5400000">
            <a:off x="7358082" y="2428868"/>
            <a:ext cx="857256" cy="285752"/>
          </a:xfrm>
          <a:prstGeom prst="straightConnector1">
            <a:avLst/>
          </a:prstGeom>
          <a:ln w="28575">
            <a:solidFill>
              <a:srgbClr val="EB15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en-GB" sz="6000" dirty="0" smtClean="0"/>
              <a:t>Shoulder Impingement </a:t>
            </a:r>
            <a:br>
              <a:rPr lang="en-GB" sz="6000" dirty="0" smtClean="0"/>
            </a:br>
            <a:r>
              <a:rPr lang="en-GB" sz="6000" dirty="0" err="1" smtClean="0">
                <a:solidFill>
                  <a:srgbClr val="FFFF00"/>
                </a:solidFill>
              </a:rPr>
              <a:t>Etiology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501122" cy="4929222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INTRINSIC mechanisms </a:t>
            </a:r>
            <a:r>
              <a:rPr lang="en-GB" b="1" dirty="0" smtClean="0"/>
              <a:t>: due to   degeneration (age)</a:t>
            </a:r>
          </a:p>
          <a:p>
            <a:pPr algn="l"/>
            <a:r>
              <a:rPr lang="en-GB" dirty="0" smtClean="0"/>
              <a:t>(intratendinous)                    overuse, </a:t>
            </a:r>
            <a:r>
              <a:rPr lang="en-GB" b="1" dirty="0" smtClean="0"/>
              <a:t>trauma of tendons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FFFF00"/>
                </a:solidFill>
              </a:rPr>
              <a:t>EXTRINCIC mechanisms</a:t>
            </a:r>
            <a:r>
              <a:rPr lang="en-GB" b="1" dirty="0" smtClean="0"/>
              <a:t>: </a:t>
            </a:r>
            <a:r>
              <a:rPr lang="en-GB" dirty="0" smtClean="0"/>
              <a:t>Anatomical  factors</a:t>
            </a:r>
          </a:p>
          <a:p>
            <a:pPr algn="l"/>
            <a:r>
              <a:rPr lang="en-GB" dirty="0" smtClean="0"/>
              <a:t>  (extratendinous)                   Glenohumeral imbalances</a:t>
            </a:r>
          </a:p>
          <a:p>
            <a:pPr algn="l"/>
            <a:r>
              <a:rPr lang="en-GB" b="1" dirty="0" smtClean="0"/>
              <a:t>                                                  </a:t>
            </a:r>
            <a:r>
              <a:rPr lang="en-GB" sz="2800" b="1" i="1" u="sng" dirty="0" smtClean="0">
                <a:solidFill>
                  <a:srgbClr val="FFFF00"/>
                </a:solidFill>
              </a:rPr>
              <a:t>Posterior capsular contracture</a:t>
            </a:r>
          </a:p>
          <a:p>
            <a:pPr algn="l"/>
            <a:r>
              <a:rPr lang="en-GB" dirty="0" smtClean="0"/>
              <a:t>                                                  Scapulothoracic imbalances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/>
            <a:r>
              <a:rPr lang="en-GB" b="1" dirty="0" smtClean="0"/>
              <a:t>PRIMARY        impingement         causes the impingement</a:t>
            </a:r>
          </a:p>
          <a:p>
            <a:pPr marL="514350" indent="-514350" algn="l"/>
            <a:r>
              <a:rPr lang="en-GB" b="1" dirty="0" smtClean="0"/>
              <a:t>SECONDARY  impingement        is the  result of  another                            	                                                  process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</p:txBody>
      </p:sp>
      <p:sp>
        <p:nvSpPr>
          <p:cNvPr id="9" name="Right Arrow 8"/>
          <p:cNvSpPr/>
          <p:nvPr/>
        </p:nvSpPr>
        <p:spPr>
          <a:xfrm>
            <a:off x="4214810" y="5357826"/>
            <a:ext cx="428628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flipV="1">
            <a:off x="4214810" y="5786455"/>
            <a:ext cx="42862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    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0"/>
            <a:ext cx="8715436" cy="6643710"/>
          </a:xfrm>
        </p:spPr>
        <p:txBody>
          <a:bodyPr>
            <a:normAutofit/>
          </a:bodyPr>
          <a:lstStyle/>
          <a:p>
            <a:pPr algn="l"/>
            <a:endParaRPr lang="en-GB" sz="2000" b="1" dirty="0" smtClean="0"/>
          </a:p>
          <a:p>
            <a:pPr algn="l"/>
            <a:r>
              <a:rPr lang="en-GB" sz="3000" b="1" dirty="0" smtClean="0"/>
              <a:t>  </a:t>
            </a:r>
            <a:r>
              <a:rPr lang="en-GB" b="1" dirty="0" smtClean="0"/>
              <a:t>ETIOLOGY</a:t>
            </a:r>
            <a:r>
              <a:rPr lang="en-GB" sz="2000" b="1" dirty="0" smtClean="0"/>
              <a:t>: EXTRINSIC MECHANISMS                       coracoid process  </a:t>
            </a:r>
            <a:r>
              <a:rPr lang="en-GB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GB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 Posterior  Capsular Contracture</a:t>
            </a:r>
          </a:p>
          <a:p>
            <a:pPr algn="l"/>
            <a:r>
              <a:rPr lang="en-GB" b="1" dirty="0" smtClean="0"/>
              <a:t>  </a:t>
            </a:r>
            <a:r>
              <a:rPr lang="en-GB" b="1" dirty="0" smtClean="0">
                <a:solidFill>
                  <a:srgbClr val="FFFF00"/>
                </a:solidFill>
              </a:rPr>
              <a:t>(Capsular constraint mechanism)</a:t>
            </a:r>
          </a:p>
          <a:p>
            <a:pPr algn="l"/>
            <a:r>
              <a:rPr lang="en-GB" b="1" dirty="0" smtClean="0"/>
              <a:t> With forward flexion                     acromio                                                               </a:t>
            </a:r>
            <a:r>
              <a:rPr lang="en-GB" b="1" dirty="0" smtClean="0">
                <a:solidFill>
                  <a:srgbClr val="FFFF00"/>
                </a:solidFill>
              </a:rPr>
              <a:t>            	                                           </a:t>
            </a:r>
            <a:endParaRPr lang="en-GB" b="1" dirty="0" smtClean="0"/>
          </a:p>
          <a:p>
            <a:pPr algn="l"/>
            <a:r>
              <a:rPr lang="en-GB" b="1" dirty="0" smtClean="0"/>
              <a:t>Abnormal  translation of humeral head</a:t>
            </a:r>
          </a:p>
          <a:p>
            <a:pPr algn="l"/>
            <a:r>
              <a:rPr lang="en-GB" b="1" dirty="0" smtClean="0"/>
              <a:t>Anterior + Superiorly </a:t>
            </a:r>
          </a:p>
          <a:p>
            <a:pPr algn="l"/>
            <a:r>
              <a:rPr lang="en-GB" b="1" dirty="0" smtClean="0"/>
              <a:t> 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>
              <a:buFont typeface="Arial" pitchFamily="34" charset="0"/>
              <a:buChar char="•"/>
            </a:pPr>
            <a:endParaRPr lang="en-GB" b="1" dirty="0" smtClean="0"/>
          </a:p>
        </p:txBody>
      </p:sp>
      <p:sp>
        <p:nvSpPr>
          <p:cNvPr id="10" name="Down Arrow 9"/>
          <p:cNvSpPr/>
          <p:nvPr/>
        </p:nvSpPr>
        <p:spPr>
          <a:xfrm>
            <a:off x="2285984" y="2428868"/>
            <a:ext cx="3417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C:\Users\lc14z\Desktop\SH PHOTOS\figure2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71612"/>
            <a:ext cx="2000264" cy="4143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9" name="Straight Arrow Connector 8"/>
          <p:cNvCxnSpPr/>
          <p:nvPr/>
        </p:nvCxnSpPr>
        <p:spPr>
          <a:xfrm rot="5400000">
            <a:off x="7893867" y="1250141"/>
            <a:ext cx="357190" cy="14287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572264" y="1928802"/>
            <a:ext cx="357190" cy="28575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72264" y="5072074"/>
            <a:ext cx="500066" cy="5000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lc14z\Desktop\SH PHOTOS\IMG_6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1714512" cy="26432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7" name="Picture 3" descr="C:\Users\lc14z\Desktop\SH PHOTOS\IMG_6605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143380"/>
            <a:ext cx="1801734" cy="26432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8" name="Picture 4" descr="C:\Users\lc14z\Desktop\SH PHOTOS\IMG_6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143380"/>
            <a:ext cx="2180536" cy="25717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157270" y="5214950"/>
            <a:ext cx="200020" cy="357190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en-GB" sz="6000" dirty="0" smtClean="0"/>
              <a:t>Shoulder Impingement </a:t>
            </a:r>
            <a:br>
              <a:rPr lang="en-GB" sz="6000" dirty="0" smtClean="0"/>
            </a:br>
            <a:r>
              <a:rPr lang="en-GB" sz="6000" dirty="0" err="1" smtClean="0">
                <a:solidFill>
                  <a:srgbClr val="FFFF00"/>
                </a:solidFill>
              </a:rPr>
              <a:t>Etiology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501122" cy="4929222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r>
              <a:rPr lang="en-GB" b="1" dirty="0" smtClean="0">
                <a:ln>
                  <a:solidFill>
                    <a:schemeClr val="tx1"/>
                  </a:solidFill>
                </a:ln>
              </a:rPr>
              <a:t>INTRINSIC mechanisms </a:t>
            </a:r>
            <a:r>
              <a:rPr lang="en-GB" b="1" dirty="0" smtClean="0"/>
              <a:t>: due to   degeneration (age)</a:t>
            </a:r>
          </a:p>
          <a:p>
            <a:pPr algn="l"/>
            <a:r>
              <a:rPr lang="en-GB" dirty="0" smtClean="0"/>
              <a:t>(intratendinous)                    overuse, </a:t>
            </a:r>
            <a:r>
              <a:rPr lang="en-GB" b="1" dirty="0" smtClean="0"/>
              <a:t>trauma of tendons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FFFF00"/>
                </a:solidFill>
              </a:rPr>
              <a:t>EXTRINCIC mechanisms</a:t>
            </a:r>
            <a:r>
              <a:rPr lang="en-GB" b="1" dirty="0" smtClean="0"/>
              <a:t>: </a:t>
            </a:r>
            <a:r>
              <a:rPr lang="en-GB" dirty="0" smtClean="0"/>
              <a:t>Anatomical  factors</a:t>
            </a:r>
          </a:p>
          <a:p>
            <a:pPr algn="l"/>
            <a:r>
              <a:rPr lang="en-GB" dirty="0" smtClean="0"/>
              <a:t>  (extratendinous)                   </a:t>
            </a:r>
            <a:r>
              <a:rPr lang="en-GB" b="1" dirty="0" smtClean="0"/>
              <a:t>Glenohumeral imbalances</a:t>
            </a:r>
          </a:p>
          <a:p>
            <a:pPr algn="l"/>
            <a:r>
              <a:rPr lang="en-GB" dirty="0" smtClean="0"/>
              <a:t>                                                  </a:t>
            </a:r>
            <a:r>
              <a:rPr lang="en-GB" sz="2700" dirty="0" smtClean="0"/>
              <a:t>Posterior capsular contracture</a:t>
            </a:r>
          </a:p>
          <a:p>
            <a:pPr algn="l"/>
            <a:r>
              <a:rPr lang="en-GB" dirty="0" smtClean="0"/>
              <a:t>                                           </a:t>
            </a:r>
            <a:r>
              <a:rPr lang="en-GB" sz="3000" b="1" i="1" u="sng" dirty="0" smtClean="0">
                <a:solidFill>
                  <a:srgbClr val="FFFF00"/>
                </a:solidFill>
              </a:rPr>
              <a:t>Scapulothoracic imbalances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/>
            <a:r>
              <a:rPr lang="en-GB" b="1" dirty="0" smtClean="0"/>
              <a:t>PRIMARY        impingement         causes the impingement</a:t>
            </a:r>
          </a:p>
          <a:p>
            <a:pPr marL="514350" indent="-514350" algn="l"/>
            <a:r>
              <a:rPr lang="en-GB" b="1" dirty="0" smtClean="0"/>
              <a:t>SECONDARY  impingement        is the  result of  another                            	                                                  process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</p:txBody>
      </p:sp>
      <p:sp>
        <p:nvSpPr>
          <p:cNvPr id="9" name="Right Arrow 8"/>
          <p:cNvSpPr/>
          <p:nvPr/>
        </p:nvSpPr>
        <p:spPr>
          <a:xfrm>
            <a:off x="4214810" y="5500702"/>
            <a:ext cx="428628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flipV="1">
            <a:off x="4214810" y="5857892"/>
            <a:ext cx="42862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    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357191"/>
            <a:ext cx="8786874" cy="1071545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dirty="0" smtClean="0">
                <a:solidFill>
                  <a:srgbClr val="FFFF00"/>
                </a:solidFill>
              </a:rPr>
              <a:t>ETIOLOGY: EXTRINSIC MECHANISMS </a:t>
            </a:r>
            <a:r>
              <a:rPr lang="en-GB" sz="3100" dirty="0" smtClean="0"/>
              <a:t>    </a:t>
            </a:r>
            <a:r>
              <a:rPr lang="en-GB" sz="6600" dirty="0" smtClean="0"/>
              <a:t>      </a:t>
            </a:r>
            <a:r>
              <a:rPr lang="en-GB" sz="4400" dirty="0" smtClean="0">
                <a:solidFill>
                  <a:srgbClr val="FFFF00"/>
                </a:solidFill>
              </a:rPr>
              <a:t>Scapulothoracic muscle imbalance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928670"/>
            <a:ext cx="8858312" cy="5715040"/>
          </a:xfrm>
        </p:spPr>
        <p:txBody>
          <a:bodyPr>
            <a:normAutofit/>
          </a:bodyPr>
          <a:lstStyle/>
          <a:p>
            <a:pPr algn="l"/>
            <a:endParaRPr lang="en-GB" sz="2800" b="1" dirty="0" smtClean="0"/>
          </a:p>
          <a:p>
            <a:pPr algn="l"/>
            <a:r>
              <a:rPr lang="en-GB" sz="2800" b="1" dirty="0" smtClean="0"/>
              <a:t>Any  pathology  which causes  the scapula not to move properly  creates (-)</a:t>
            </a:r>
            <a:r>
              <a:rPr lang="en-GB" sz="2800" b="1" dirty="0" smtClean="0">
                <a:solidFill>
                  <a:srgbClr val="FFFF00"/>
                </a:solidFill>
              </a:rPr>
              <a:t> feedback  and low activity  of Serratus  anterior  + lower  Trapezium</a:t>
            </a:r>
            <a:r>
              <a:rPr lang="en-GB" sz="2800" b="1" dirty="0" smtClean="0"/>
              <a:t>  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Dysfunction  of  scapular  or   RC  muscles(tear)</a:t>
            </a:r>
          </a:p>
          <a:p>
            <a:pPr algn="l"/>
            <a:r>
              <a:rPr lang="en-GB" b="1" dirty="0" smtClean="0"/>
              <a:t>ACJ instability or arthritis  , Glenohumeral instability</a:t>
            </a:r>
          </a:p>
          <a:p>
            <a:pPr algn="l">
              <a:buFont typeface="Wingdings" pitchFamily="2" charset="2"/>
              <a:buChar char="Ø"/>
            </a:pPr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pic>
        <p:nvPicPr>
          <p:cNvPr id="1026" name="Picture 2" descr="C:\Users\lc14z\Desktop\SH PHOTOS\1caf5514f244fa61267cf8249ff4a7b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86058"/>
            <a:ext cx="4500594" cy="2857519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7179487" y="4536289"/>
            <a:ext cx="571504" cy="3571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lc14z\Desktop\SH PHOTOS\IMG_6580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497"/>
            <a:ext cx="2214578" cy="26885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 rot="5400000">
            <a:off x="2393141" y="3964785"/>
            <a:ext cx="50006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9001156" cy="1500198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dirty="0" smtClean="0"/>
              <a:t> </a:t>
            </a:r>
            <a:br>
              <a:rPr lang="en-GB" sz="5400" dirty="0" smtClean="0"/>
            </a:br>
            <a:r>
              <a:rPr lang="en-GB" sz="3100" dirty="0" smtClean="0">
                <a:solidFill>
                  <a:srgbClr val="FFFF00"/>
                </a:solidFill>
              </a:rPr>
              <a:t>EXTRINSIC MECHANISMS -  </a:t>
            </a:r>
            <a:r>
              <a:rPr lang="en-GB" sz="3100" dirty="0" smtClean="0"/>
              <a:t>Impingement   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000" dirty="0" smtClean="0">
                <a:solidFill>
                  <a:srgbClr val="FFFF00"/>
                </a:solidFill>
              </a:rPr>
              <a:t>Scapulothoracic muscle imbalance </a:t>
            </a:r>
            <a:r>
              <a:rPr lang="en-GB" sz="3100" dirty="0" smtClean="0"/>
              <a:t/>
            </a:r>
            <a:br>
              <a:rPr lang="en-GB" sz="3100" dirty="0" smtClean="0"/>
            </a:b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715436" cy="528641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b="1" dirty="0" smtClean="0"/>
              <a:t> 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pPr algn="l"/>
            <a:r>
              <a:rPr lang="en-GB" sz="2800" b="1" dirty="0" smtClean="0">
                <a:solidFill>
                  <a:srgbClr val="FFFF00"/>
                </a:solidFill>
              </a:rPr>
              <a:t>                                                             </a:t>
            </a:r>
            <a:r>
              <a:rPr lang="en-GB" sz="3600" b="1" dirty="0" smtClean="0">
                <a:solidFill>
                  <a:srgbClr val="FFFF00"/>
                </a:solidFill>
              </a:rPr>
              <a:t>during flexion </a:t>
            </a:r>
            <a:endParaRPr lang="en-GB" sz="3600" b="1" dirty="0" smtClean="0"/>
          </a:p>
          <a:p>
            <a:pPr algn="l"/>
            <a:r>
              <a:rPr lang="en-GB" sz="3600" b="1" dirty="0" smtClean="0">
                <a:solidFill>
                  <a:srgbClr val="FFFF00"/>
                </a:solidFill>
              </a:rPr>
              <a:t>                     </a:t>
            </a:r>
          </a:p>
          <a:p>
            <a:pPr algn="l"/>
            <a:r>
              <a:rPr lang="en-GB" sz="3600" b="1" dirty="0" smtClean="0">
                <a:solidFill>
                  <a:srgbClr val="FFFF00"/>
                </a:solidFill>
              </a:rPr>
              <a:t>                           </a:t>
            </a:r>
            <a:r>
              <a:rPr lang="en-GB" sz="4400" b="1" dirty="0" smtClean="0">
                <a:solidFill>
                  <a:srgbClr val="FFFF00"/>
                </a:solidFill>
              </a:rPr>
              <a:t>posterior  scapular  tilting  </a:t>
            </a:r>
          </a:p>
          <a:p>
            <a:pPr algn="l"/>
            <a:r>
              <a:rPr lang="en-GB" sz="4400" b="1" dirty="0" smtClean="0">
                <a:solidFill>
                  <a:srgbClr val="FFFF00"/>
                </a:solidFill>
              </a:rPr>
              <a:t>    WEAK      upward  rotation of scapula</a:t>
            </a:r>
          </a:p>
          <a:p>
            <a:pPr algn="l"/>
            <a:r>
              <a:rPr lang="en-GB" sz="4400" b="1" dirty="0" smtClean="0">
                <a:solidFill>
                  <a:srgbClr val="FFFF00"/>
                </a:solidFill>
              </a:rPr>
              <a:t>                      external rotation of scapula</a:t>
            </a:r>
          </a:p>
          <a:p>
            <a:pPr algn="l"/>
            <a:r>
              <a:rPr lang="en-GB" sz="3600" b="1" dirty="0" smtClean="0"/>
              <a:t> </a:t>
            </a:r>
          </a:p>
          <a:p>
            <a:pPr algn="l"/>
            <a:r>
              <a:rPr lang="en-GB" b="1" dirty="0" smtClean="0"/>
              <a:t> </a:t>
            </a:r>
            <a:endParaRPr lang="en-GB" sz="3400" b="1" dirty="0" smtClean="0"/>
          </a:p>
          <a:p>
            <a:pPr algn="l"/>
            <a:r>
              <a:rPr lang="en-GB" sz="4400" b="1" dirty="0" smtClean="0"/>
              <a:t>  </a:t>
            </a:r>
          </a:p>
          <a:p>
            <a:pPr algn="l"/>
            <a:r>
              <a:rPr lang="en-GB" sz="4000" b="1" dirty="0" smtClean="0"/>
              <a:t>FAILED elevation  of anterior+ lateral  acromion</a:t>
            </a:r>
          </a:p>
          <a:p>
            <a:pPr algn="l"/>
            <a:r>
              <a:rPr lang="en-GB" sz="4400" b="1" dirty="0" smtClean="0"/>
              <a:t>     </a:t>
            </a:r>
          </a:p>
          <a:p>
            <a:pPr algn="l"/>
            <a:endParaRPr lang="en-GB" sz="4400" b="1" dirty="0" smtClean="0"/>
          </a:p>
          <a:p>
            <a:pPr algn="l"/>
            <a:r>
              <a:rPr lang="en-GB" sz="4400" b="1" dirty="0" smtClean="0"/>
              <a:t>       </a:t>
            </a:r>
          </a:p>
          <a:p>
            <a:pPr algn="l"/>
            <a:r>
              <a:rPr lang="en-GB" sz="3800" b="1" dirty="0" smtClean="0"/>
              <a:t>Premature impingement  in  30⁰ -40⁰  abduction</a:t>
            </a:r>
          </a:p>
          <a:p>
            <a:pPr algn="l"/>
            <a:r>
              <a:rPr lang="en-GB" sz="3800" b="1" dirty="0" smtClean="0"/>
              <a:t>  </a:t>
            </a:r>
          </a:p>
        </p:txBody>
      </p:sp>
      <p:sp>
        <p:nvSpPr>
          <p:cNvPr id="5" name="Down Arrow 4"/>
          <p:cNvSpPr/>
          <p:nvPr/>
        </p:nvSpPr>
        <p:spPr>
          <a:xfrm>
            <a:off x="2357422" y="3357562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2357422" y="4714884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114821"/>
            <a:ext cx="2500330" cy="2314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2" descr="C:\Users\lc14z\Desktop\SH PHOTOS\IMG_6577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285860"/>
            <a:ext cx="2242054" cy="25717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11" name="Curved Left Arrow 10"/>
          <p:cNvSpPr/>
          <p:nvPr/>
        </p:nvSpPr>
        <p:spPr>
          <a:xfrm>
            <a:off x="8501090" y="3143248"/>
            <a:ext cx="285752" cy="42862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00166" y="2428868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28728" y="2705096"/>
            <a:ext cx="285752" cy="95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47776" y="2857496"/>
            <a:ext cx="266704" cy="1952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572396" y="3500438"/>
            <a:ext cx="428628" cy="142876"/>
          </a:xfrm>
          <a:prstGeom prst="straightConnector1">
            <a:avLst/>
          </a:prstGeom>
          <a:ln w="38100">
            <a:solidFill>
              <a:srgbClr val="EB15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"/>
            <a:ext cx="7772400" cy="107157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Classification </a:t>
            </a:r>
            <a:r>
              <a:rPr lang="en-GB" sz="3600" dirty="0" smtClean="0"/>
              <a:t>OF SH IMPINGEMENT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715436" cy="52864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b="1" dirty="0" smtClean="0"/>
              <a:t>             Neer (1972) divided impingement into  three     	</a:t>
            </a:r>
            <a:r>
              <a:rPr lang="en-GB" b="1" u="sng" dirty="0" smtClean="0"/>
              <a:t>PROGRESSIVE</a:t>
            </a:r>
            <a:r>
              <a:rPr lang="en-GB" b="1" dirty="0" smtClean="0"/>
              <a:t> stages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STAGE  I</a:t>
            </a:r>
            <a:r>
              <a:rPr lang="en-GB" b="1" dirty="0" smtClean="0"/>
              <a:t>:   pts&lt;25,  associated with overuse injury  </a:t>
            </a:r>
          </a:p>
          <a:p>
            <a:pPr algn="l"/>
            <a:r>
              <a:rPr lang="en-GB" b="1" dirty="0" smtClean="0"/>
              <a:t>                     </a:t>
            </a:r>
            <a:r>
              <a:rPr lang="en-GB" b="1" u="sng" dirty="0" smtClean="0"/>
              <a:t>Bursitis + subacromial  edema + haemorrhage</a:t>
            </a:r>
          </a:p>
          <a:p>
            <a:pPr algn="l"/>
            <a:r>
              <a:rPr lang="en-GB" b="1" dirty="0" smtClean="0"/>
              <a:t>                     The syndrome is reversible                                                                  	       Nonoperative  treatment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STAGE II</a:t>
            </a:r>
            <a:r>
              <a:rPr lang="en-GB" b="1" dirty="0" smtClean="0"/>
              <a:t>:   Typically in pts 25-40 y</a:t>
            </a:r>
          </a:p>
          <a:p>
            <a:pPr algn="l"/>
            <a:r>
              <a:rPr lang="en-GB" b="1" dirty="0" smtClean="0"/>
              <a:t>                     Fibrosis, tendinitis and </a:t>
            </a:r>
            <a:r>
              <a:rPr lang="en-GB" b="1" u="sng" dirty="0" smtClean="0"/>
              <a:t>initial development partial tear</a:t>
            </a:r>
          </a:p>
          <a:p>
            <a:pPr algn="l"/>
            <a:r>
              <a:rPr lang="en-GB" b="1" dirty="0" smtClean="0"/>
              <a:t>                     Doesn't respond to conservative treatment    </a:t>
            </a:r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STAGE III</a:t>
            </a:r>
            <a:r>
              <a:rPr lang="en-GB" b="1" dirty="0" smtClean="0"/>
              <a:t>: Usually in pts  &gt; 40 y</a:t>
            </a:r>
          </a:p>
          <a:p>
            <a:pPr algn="l"/>
            <a:r>
              <a:rPr lang="en-GB" b="1" dirty="0" smtClean="0"/>
              <a:t>                     More chronic changes</a:t>
            </a:r>
          </a:p>
          <a:p>
            <a:pPr algn="l"/>
            <a:r>
              <a:rPr lang="en-GB" b="1" dirty="0" smtClean="0"/>
              <a:t>                     Progression  from a </a:t>
            </a:r>
            <a:r>
              <a:rPr lang="en-GB" b="1" u="sng" dirty="0" smtClean="0"/>
              <a:t>Partial to  Complete RC tear</a:t>
            </a:r>
            <a:r>
              <a:rPr lang="en-GB" b="1" dirty="0" smtClean="0"/>
              <a:t>	 	       Osteophytes  along anterior acromion</a:t>
            </a:r>
          </a:p>
          <a:p>
            <a:pPr algn="l"/>
            <a:r>
              <a:rPr lang="en-GB" b="1" dirty="0" smtClean="0"/>
              <a:t>                   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-142900"/>
            <a:ext cx="7772400" cy="1785950"/>
          </a:xfrm>
        </p:spPr>
        <p:txBody>
          <a:bodyPr/>
          <a:lstStyle/>
          <a:p>
            <a:pPr algn="l"/>
            <a:r>
              <a:rPr lang="en-GB" dirty="0" smtClean="0"/>
              <a:t>Clinical examination</a:t>
            </a:r>
            <a:br>
              <a:rPr lang="en-GB" dirty="0" smtClean="0"/>
            </a:br>
            <a:r>
              <a:rPr lang="el-GR" dirty="0" smtClean="0"/>
              <a:t> </a:t>
            </a:r>
            <a:r>
              <a:rPr lang="en-GB" sz="5400" dirty="0" smtClean="0"/>
              <a:t>History</a:t>
            </a:r>
            <a:r>
              <a:rPr lang="en-GB" sz="4400" dirty="0" smtClean="0"/>
              <a:t> 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00150"/>
            <a:ext cx="9144000" cy="53578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GB" sz="3500" b="1" dirty="0" smtClean="0">
                <a:solidFill>
                  <a:srgbClr val="FFFF00"/>
                </a:solidFill>
              </a:rPr>
              <a:t>  </a:t>
            </a:r>
            <a:r>
              <a:rPr lang="en-GB" sz="3600" b="1" dirty="0" smtClean="0">
                <a:solidFill>
                  <a:srgbClr val="FFFF00"/>
                </a:solidFill>
              </a:rPr>
              <a:t>Pain(“deep”</a:t>
            </a:r>
            <a:r>
              <a:rPr lang="en-GB" b="1" dirty="0" smtClean="0"/>
              <a:t> ) is  the most common complain.</a:t>
            </a:r>
          </a:p>
          <a:p>
            <a:pPr algn="l"/>
            <a:r>
              <a:rPr lang="en-GB" b="1" dirty="0" smtClean="0"/>
              <a:t>          </a:t>
            </a:r>
            <a:r>
              <a:rPr lang="en-GB" b="1" u="sng" dirty="0" smtClean="0">
                <a:solidFill>
                  <a:srgbClr val="FFC000"/>
                </a:solidFill>
              </a:rPr>
              <a:t>Night  pain</a:t>
            </a:r>
            <a:endParaRPr lang="en-GB" b="1" u="sng" dirty="0" smtClean="0"/>
          </a:p>
          <a:p>
            <a:pPr algn="l"/>
            <a:r>
              <a:rPr lang="en-GB" sz="2400" b="1" dirty="0" smtClean="0"/>
              <a:t>    Worse  lying on the involved  shoulder</a:t>
            </a:r>
          </a:p>
          <a:p>
            <a:pPr algn="l"/>
            <a:r>
              <a:rPr lang="en-GB" sz="2400" b="1" dirty="0" smtClean="0"/>
              <a:t>     or </a:t>
            </a:r>
          </a:p>
          <a:p>
            <a:pPr algn="l"/>
            <a:r>
              <a:rPr lang="en-GB" sz="2400" b="1" dirty="0" smtClean="0"/>
              <a:t>   sleeping  with arm in overhead position</a:t>
            </a:r>
          </a:p>
          <a:p>
            <a:pPr algn="l"/>
            <a:endParaRPr lang="en-GB" sz="2400" b="1" dirty="0" smtClean="0"/>
          </a:p>
          <a:p>
            <a:pPr algn="l">
              <a:buFont typeface="Wingdings" pitchFamily="2" charset="2"/>
              <a:buChar char="§"/>
            </a:pPr>
            <a:r>
              <a:rPr lang="en-GB" sz="3200" b="1" dirty="0" smtClean="0">
                <a:solidFill>
                  <a:srgbClr val="FFFF00"/>
                </a:solidFill>
              </a:rPr>
              <a:t>  </a:t>
            </a:r>
            <a:r>
              <a:rPr lang="en-GB" sz="3600" b="1" dirty="0" smtClean="0">
                <a:solidFill>
                  <a:srgbClr val="FFFF00"/>
                </a:solidFill>
              </a:rPr>
              <a:t>Weakness  </a:t>
            </a:r>
            <a:r>
              <a:rPr lang="en-GB" sz="2400" b="1" dirty="0" smtClean="0">
                <a:solidFill>
                  <a:srgbClr val="FFFF00"/>
                </a:solidFill>
              </a:rPr>
              <a:t>  </a:t>
            </a:r>
          </a:p>
          <a:p>
            <a:pPr algn="l"/>
            <a:r>
              <a:rPr lang="en-GB" sz="2400" b="1" dirty="0" smtClean="0">
                <a:solidFill>
                  <a:srgbClr val="FFFF00"/>
                </a:solidFill>
              </a:rPr>
              <a:t>                                           (secondary to pain)</a:t>
            </a:r>
          </a:p>
          <a:p>
            <a:pPr algn="l">
              <a:buFont typeface="Wingdings" pitchFamily="2" charset="2"/>
              <a:buChar char="§"/>
            </a:pPr>
            <a:r>
              <a:rPr lang="en-GB" sz="3600" b="1" dirty="0" smtClean="0">
                <a:solidFill>
                  <a:srgbClr val="FFFF00"/>
                </a:solidFill>
              </a:rPr>
              <a:t>  Stiffness</a:t>
            </a:r>
          </a:p>
          <a:p>
            <a:pPr algn="l"/>
            <a:endParaRPr lang="en-GB" sz="2400" b="1" dirty="0" smtClean="0"/>
          </a:p>
          <a:p>
            <a:pPr algn="l"/>
            <a:endParaRPr lang="en-GB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l"/>
            <a:endParaRPr lang="en-GB" b="1" dirty="0"/>
          </a:p>
        </p:txBody>
      </p:sp>
      <p:pic>
        <p:nvPicPr>
          <p:cNvPr id="4" name="Picture 2" descr="C:\Users\lc14z\Desktop\SH PHOTOS\DSC_2209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214554"/>
            <a:ext cx="2666897" cy="3857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2428860" y="5357826"/>
            <a:ext cx="642942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71736" y="4848236"/>
            <a:ext cx="509590" cy="2952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en-GB" sz="6200" dirty="0" smtClean="0"/>
              <a:t>Clinical examination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History-</a:t>
            </a:r>
            <a:r>
              <a:rPr lang="en-GB" sz="4000" dirty="0" smtClean="0"/>
              <a:t>Profile of the pt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643998" cy="535782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8000" b="1" dirty="0" smtClean="0">
                <a:solidFill>
                  <a:srgbClr val="FF0000"/>
                </a:solidFill>
              </a:rPr>
              <a:t>AGE</a:t>
            </a:r>
            <a:r>
              <a:rPr lang="en-GB" sz="9600" b="1" dirty="0" smtClean="0">
                <a:solidFill>
                  <a:srgbClr val="FF0000"/>
                </a:solidFill>
              </a:rPr>
              <a:t>:    </a:t>
            </a:r>
            <a:r>
              <a:rPr lang="en-GB" sz="11200" b="1" dirty="0" smtClean="0"/>
              <a:t>more common &gt; 40 y</a:t>
            </a:r>
            <a:r>
              <a:rPr lang="en-GB" sz="9600" b="1" dirty="0" smtClean="0"/>
              <a:t>, </a:t>
            </a:r>
            <a:r>
              <a:rPr lang="en-GB" sz="11200" b="1" dirty="0" smtClean="0"/>
              <a:t>manual workers</a:t>
            </a:r>
          </a:p>
          <a:p>
            <a:pPr algn="l"/>
            <a:r>
              <a:rPr lang="en-GB" sz="9600" b="1" dirty="0" smtClean="0">
                <a:solidFill>
                  <a:srgbClr val="FFFF00"/>
                </a:solidFill>
              </a:rPr>
              <a:t>            pts&lt; 30 may have subtle glenohumeral instability</a:t>
            </a:r>
          </a:p>
          <a:p>
            <a:pPr algn="l"/>
            <a:r>
              <a:rPr lang="en-GB" sz="9600" b="1" dirty="0" smtClean="0"/>
              <a:t> </a:t>
            </a:r>
          </a:p>
          <a:p>
            <a:pPr algn="l"/>
            <a:r>
              <a:rPr lang="en-GB" sz="8000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DURATION  of  symptoms</a:t>
            </a:r>
          </a:p>
          <a:p>
            <a:pPr algn="l"/>
            <a:r>
              <a:rPr lang="en-GB" sz="11200" b="1" dirty="0" smtClean="0"/>
              <a:t>Progressively , after repetitive activities  over  a  period  of weeks till months without trauma</a:t>
            </a:r>
          </a:p>
          <a:p>
            <a:pPr algn="l"/>
            <a:r>
              <a:rPr lang="en-GB" sz="11200" b="1" dirty="0" smtClean="0"/>
              <a:t>or  acutely after a major injury</a:t>
            </a:r>
          </a:p>
          <a:p>
            <a:pPr algn="l"/>
            <a:endParaRPr lang="en-GB" sz="8000" b="1" dirty="0" smtClean="0"/>
          </a:p>
          <a:p>
            <a:pPr algn="l"/>
            <a:r>
              <a:rPr lang="en-GB" sz="8000" b="1" dirty="0" smtClean="0"/>
              <a:t> </a:t>
            </a:r>
            <a:r>
              <a:rPr lang="en-GB" sz="8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PREDISPOSING FACTORS</a:t>
            </a:r>
          </a:p>
          <a:p>
            <a:pPr algn="l">
              <a:buFont typeface="Wingdings" pitchFamily="2" charset="2"/>
              <a:buChar char="Ø"/>
            </a:pPr>
            <a:r>
              <a:rPr lang="en-GB" sz="9800" b="1" dirty="0" smtClean="0">
                <a:solidFill>
                  <a:srgbClr val="FFFF00"/>
                </a:solidFill>
              </a:rPr>
              <a:t>Activities  </a:t>
            </a:r>
            <a:r>
              <a:rPr lang="en-GB" sz="9800" b="1" dirty="0" smtClean="0"/>
              <a:t>with arm in the </a:t>
            </a:r>
            <a:r>
              <a:rPr lang="en-GB" sz="9800" b="1" dirty="0" smtClean="0">
                <a:solidFill>
                  <a:srgbClr val="FFFF00"/>
                </a:solidFill>
              </a:rPr>
              <a:t>painful arc </a:t>
            </a:r>
          </a:p>
          <a:p>
            <a:pPr algn="l"/>
            <a:r>
              <a:rPr lang="en-GB" sz="9800" b="1" dirty="0" smtClean="0"/>
              <a:t>of  70-120⁰  of elevation  or abduction</a:t>
            </a:r>
          </a:p>
          <a:p>
            <a:pPr algn="l"/>
            <a:endParaRPr lang="en-GB" sz="9800" b="1" dirty="0" smtClean="0"/>
          </a:p>
          <a:p>
            <a:pPr algn="l">
              <a:buFont typeface="Wingdings" pitchFamily="2" charset="2"/>
              <a:buChar char="Ø"/>
            </a:pPr>
            <a:r>
              <a:rPr lang="en-GB" sz="9800" b="1" dirty="0" smtClean="0">
                <a:solidFill>
                  <a:srgbClr val="FFFF00"/>
                </a:solidFill>
              </a:rPr>
              <a:t>Overhead - repeated activities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 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786190"/>
            <a:ext cx="2643206" cy="271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42877"/>
            <a:ext cx="8029604" cy="1857363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 Shoulder Impingement </a:t>
            </a:r>
            <a:br>
              <a:rPr lang="en-GB" dirty="0" smtClean="0"/>
            </a:br>
            <a:r>
              <a:rPr lang="en-GB" sz="3300" dirty="0" smtClean="0"/>
              <a:t>Background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715436" cy="5143536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 ... in 1972 dr Charles Neer (USA)  introduced the concept  of rotator cuff impingement  to the literature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stating that  it results from mechanical impingement of the rotator cuff  beneath the anteroinferior part of the acromion, especially  in flexion and internal rotation of the arm 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00306"/>
            <a:ext cx="2732096" cy="215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lc14z\Desktop\SH PHOTOS\IMG_6545 - Copy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00306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358246" cy="1643074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6000" dirty="0" smtClean="0"/>
              <a:t>Clinical examination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FF00"/>
                </a:solidFill>
              </a:rPr>
              <a:t>Inspection  all  shoulder  girdle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85860"/>
            <a:ext cx="8858280" cy="5286412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  Associated findings </a:t>
            </a:r>
          </a:p>
          <a:p>
            <a:pPr algn="l"/>
            <a:r>
              <a:rPr lang="en-GB" sz="2800" b="1" dirty="0" smtClean="0"/>
              <a:t>(  </a:t>
            </a:r>
            <a:r>
              <a:rPr lang="en-GB" sz="2400" b="1" dirty="0" smtClean="0"/>
              <a:t>ACJ,  Sterno  , RC wasting,  Biceps rupture, Kyphosis, OA   )</a:t>
            </a:r>
          </a:p>
          <a:p>
            <a:pPr algn="l"/>
            <a:r>
              <a:rPr lang="en-GB" sz="3300" b="1" dirty="0" smtClean="0"/>
              <a:t> </a:t>
            </a:r>
          </a:p>
        </p:txBody>
      </p:sp>
      <p:pic>
        <p:nvPicPr>
          <p:cNvPr id="3074" name="Picture 2" descr="C:\Users\lc14z\Desktop\SH PHOTOS\IMG_6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357430"/>
            <a:ext cx="2357454" cy="19288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076" name="Picture 4" descr="C:\Users\lc14z\Desktop\SH PHOTOS\IMG_5276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357430"/>
            <a:ext cx="2214578" cy="19461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0" name="Picture 2" descr="C:\Users\lc14z\Desktop\SH PHOTOS\IMG_6537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429132"/>
            <a:ext cx="2071702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lc14z\Desktop\SH PHOTOS\IMG_6538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429132"/>
            <a:ext cx="2071702" cy="2286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9" name="Picture 2" descr="C:\Users\lc14z\Desktop\SH PHOTOS\IMG_6561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04" y="2375083"/>
            <a:ext cx="2386046" cy="1911173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</p:pic>
      <p:pic>
        <p:nvPicPr>
          <p:cNvPr id="4" name="Picture 2" descr="C:\Users\lc14z\Desktop\SH PHOTOS\IMG_6523 - C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429132"/>
            <a:ext cx="2286016" cy="22206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857752" y="5143512"/>
            <a:ext cx="21431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5720" y="2714620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138610" y="2852734"/>
            <a:ext cx="509590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53254" y="2495544"/>
            <a:ext cx="50959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7215206" y="3357562"/>
            <a:ext cx="357190" cy="1444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5786" y="5286388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86050" y="5072074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c14z\Desktop\SH PHOTOS\IMG_6588 - Co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422842"/>
            <a:ext cx="2143140" cy="22923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rot="5400000">
            <a:off x="7710510" y="4781560"/>
            <a:ext cx="509590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121444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Clinical  examination </a:t>
            </a:r>
            <a:br>
              <a:rPr lang="en-GB" dirty="0" smtClean="0"/>
            </a:br>
            <a:r>
              <a:rPr lang="en-GB" sz="4900" dirty="0" smtClean="0">
                <a:solidFill>
                  <a:srgbClr val="FFFF00"/>
                </a:solidFill>
              </a:rPr>
              <a:t>Palpation  all shoulder girdle + neck</a:t>
            </a:r>
            <a:endParaRPr lang="en-GB" sz="49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929718" cy="5429264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       Localized  pain in the area </a:t>
            </a:r>
          </a:p>
          <a:p>
            <a:pPr algn="l"/>
            <a:r>
              <a:rPr lang="en-GB" b="1" dirty="0" smtClean="0"/>
              <a:t>       of supraspinatus insertion  </a:t>
            </a:r>
            <a:endParaRPr lang="en-GB" sz="2400" b="1" dirty="0" smtClean="0"/>
          </a:p>
          <a:p>
            <a:pPr algn="l"/>
            <a:r>
              <a:rPr lang="en-GB" sz="2400" b="1" dirty="0" smtClean="0"/>
              <a:t>       Pain to ACJ  area + Biceps may  </a:t>
            </a:r>
          </a:p>
          <a:p>
            <a:pPr algn="l"/>
            <a:r>
              <a:rPr lang="en-GB" sz="2400" b="1" dirty="0" smtClean="0"/>
              <a:t>   coexist with primary impingement</a:t>
            </a:r>
          </a:p>
          <a:p>
            <a:pPr algn="l"/>
            <a:endParaRPr lang="en-GB" b="1" dirty="0" smtClean="0"/>
          </a:p>
          <a:p>
            <a:pPr algn="l"/>
            <a:r>
              <a:rPr lang="en-GB" sz="2800" b="1" dirty="0" smtClean="0">
                <a:solidFill>
                  <a:srgbClr val="FFFF00"/>
                </a:solidFill>
              </a:rPr>
              <a:t>Motion: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b="1" dirty="0" smtClean="0"/>
              <a:t>Full or nearly full range </a:t>
            </a:r>
          </a:p>
          <a:p>
            <a:pPr algn="l"/>
            <a:r>
              <a:rPr lang="en-GB" b="1" dirty="0" smtClean="0"/>
              <a:t>                    of passive motion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 </a:t>
            </a:r>
          </a:p>
          <a:p>
            <a:pPr algn="l"/>
            <a:r>
              <a:rPr lang="en-GB" b="1" dirty="0" smtClean="0"/>
              <a:t>Examination of RC muscle  strength</a:t>
            </a:r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Careful examination  of young patients(&lt; 30y)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pic>
        <p:nvPicPr>
          <p:cNvPr id="1026" name="Picture 2" descr="C:\Users\lc14z\Desktop\SH PHOTOS\IMG_6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04923"/>
            <a:ext cx="3143272" cy="38814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214282" y="1500174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4282" y="2357430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-785842"/>
            <a:ext cx="9001156" cy="1714512"/>
          </a:xfrm>
        </p:spPr>
        <p:txBody>
          <a:bodyPr>
            <a:normAutofit/>
          </a:bodyPr>
          <a:lstStyle/>
          <a:p>
            <a:pPr algn="l"/>
            <a:r>
              <a:rPr lang="en-GB" sz="4400" dirty="0" smtClean="0">
                <a:solidFill>
                  <a:srgbClr val="FFFF00"/>
                </a:solidFill>
              </a:rPr>
              <a:t>IMPINGEMENT SPECIFIC tests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06" y="1000108"/>
            <a:ext cx="8715404" cy="592935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b="1" dirty="0" smtClean="0"/>
              <a:t>  </a:t>
            </a:r>
            <a:endParaRPr lang="en-GB" sz="6500" b="1" dirty="0" smtClean="0"/>
          </a:p>
          <a:p>
            <a:pPr algn="l"/>
            <a:endParaRPr lang="en-GB" sz="3400" b="1" dirty="0" smtClean="0"/>
          </a:p>
          <a:p>
            <a:pPr algn="l">
              <a:buFont typeface="Arial" pitchFamily="34" charset="0"/>
              <a:buChar char="•"/>
            </a:pPr>
            <a:r>
              <a:rPr lang="en-GB" sz="12800" b="1" dirty="0" smtClean="0">
                <a:solidFill>
                  <a:srgbClr val="FFFF00"/>
                </a:solidFill>
              </a:rPr>
              <a:t>Painful arc</a:t>
            </a:r>
          </a:p>
          <a:p>
            <a:pPr algn="l"/>
            <a:endParaRPr lang="en-GB" sz="5800" b="1" dirty="0" smtClean="0">
              <a:solidFill>
                <a:srgbClr val="FFFF00"/>
              </a:solidFill>
            </a:endParaRPr>
          </a:p>
          <a:p>
            <a:pPr algn="l"/>
            <a:endParaRPr lang="en-GB" sz="5800" b="1" dirty="0" smtClean="0">
              <a:solidFill>
                <a:srgbClr val="FFFF00"/>
              </a:solidFill>
            </a:endParaRPr>
          </a:p>
          <a:p>
            <a:pPr algn="l"/>
            <a:endParaRPr lang="en-GB" sz="5800" b="1" dirty="0" smtClean="0">
              <a:solidFill>
                <a:srgbClr val="FFFF00"/>
              </a:solidFill>
            </a:endParaRPr>
          </a:p>
          <a:p>
            <a:pPr algn="l"/>
            <a:endParaRPr lang="en-GB" sz="5800" b="1" dirty="0" smtClean="0">
              <a:solidFill>
                <a:srgbClr val="FFFF00"/>
              </a:solidFill>
            </a:endParaRPr>
          </a:p>
          <a:p>
            <a:pPr algn="l"/>
            <a:endParaRPr lang="en-GB" sz="5800" b="1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12800" b="1" dirty="0" smtClean="0">
                <a:solidFill>
                  <a:srgbClr val="FFFF00"/>
                </a:solidFill>
              </a:rPr>
              <a:t>Neer  sign: </a:t>
            </a:r>
          </a:p>
          <a:p>
            <a:pPr algn="l"/>
            <a:r>
              <a:rPr lang="en-GB" sz="7400" b="1" dirty="0" smtClean="0"/>
              <a:t> </a:t>
            </a:r>
            <a:r>
              <a:rPr lang="en-GB" sz="8800" b="1" dirty="0" smtClean="0"/>
              <a:t>pain when forcefully  elevate ( over  120⁰)</a:t>
            </a:r>
          </a:p>
          <a:p>
            <a:pPr algn="l"/>
            <a:r>
              <a:rPr lang="en-GB" sz="8800" b="1" dirty="0" smtClean="0"/>
              <a:t> an internally rotated   arm</a:t>
            </a:r>
          </a:p>
          <a:p>
            <a:pPr algn="l"/>
            <a:r>
              <a:rPr lang="en-GB" sz="8800" b="1" dirty="0" smtClean="0"/>
              <a:t>(supraspinatus impingement  against </a:t>
            </a:r>
          </a:p>
          <a:p>
            <a:pPr algn="l"/>
            <a:r>
              <a:rPr lang="en-GB" sz="8800" b="1" dirty="0" smtClean="0"/>
              <a:t> anterior  inferior  acromion)</a:t>
            </a:r>
          </a:p>
          <a:p>
            <a:pPr algn="l"/>
            <a:endParaRPr lang="en-GB" sz="5800" b="1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12800" b="1" dirty="0" smtClean="0">
                <a:solidFill>
                  <a:srgbClr val="FFFF00"/>
                </a:solidFill>
              </a:rPr>
              <a:t>Hawkins  sign:</a:t>
            </a:r>
          </a:p>
          <a:p>
            <a:pPr algn="l"/>
            <a:r>
              <a:rPr lang="en-GB" b="1" dirty="0" smtClean="0"/>
              <a:t> </a:t>
            </a:r>
            <a:r>
              <a:rPr lang="en-GB" sz="8800" b="1" dirty="0" smtClean="0"/>
              <a:t>pain on internal rotation with the arm</a:t>
            </a:r>
          </a:p>
          <a:p>
            <a:pPr algn="l"/>
            <a:r>
              <a:rPr lang="en-GB" sz="8800" b="1" dirty="0" smtClean="0"/>
              <a:t> elevated to 90⁰ </a:t>
            </a:r>
          </a:p>
          <a:p>
            <a:pPr algn="l"/>
            <a:r>
              <a:rPr lang="en-GB" sz="8800" b="1" dirty="0" smtClean="0"/>
              <a:t>( supraspinatus  impingement  against </a:t>
            </a:r>
          </a:p>
          <a:p>
            <a:pPr algn="l"/>
            <a:r>
              <a:rPr lang="en-GB" sz="8800" b="1" dirty="0" smtClean="0"/>
              <a:t>  coracoacromial arch)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 </a:t>
            </a:r>
            <a:endParaRPr lang="en-GB" sz="4500" b="1" dirty="0" smtClean="0"/>
          </a:p>
          <a:p>
            <a:pPr algn="l"/>
            <a:r>
              <a:rPr lang="en-GB" sz="4500" b="1" dirty="0" smtClean="0"/>
              <a:t> </a:t>
            </a:r>
            <a:endParaRPr lang="en-GB" sz="4500" b="1" dirty="0" smtClean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2051" name="Picture 3" descr="C:\Users\lc14z\Desktop\SH PHOTOS\shoulder test1[1]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5228" y="4000528"/>
            <a:ext cx="3077300" cy="27860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2" name="Picture 4" descr="C:\Users\lc14z\Desktop\SH PHOTOS\shoulder test2[1]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00108"/>
            <a:ext cx="3071834" cy="28575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928670"/>
            <a:ext cx="2160060" cy="2286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Clinical  examination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643050"/>
            <a:ext cx="8643998" cy="435771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FFFF00"/>
                </a:solidFill>
              </a:rPr>
              <a:t>Impingement  test (NEER)</a:t>
            </a:r>
          </a:p>
          <a:p>
            <a:pPr algn="l"/>
            <a:r>
              <a:rPr lang="en-GB" b="1" dirty="0" smtClean="0"/>
              <a:t>(subacromial injection </a:t>
            </a:r>
            <a:r>
              <a:rPr lang="en-GB" sz="2800" b="1" dirty="0" smtClean="0"/>
              <a:t>10</a:t>
            </a:r>
            <a:r>
              <a:rPr lang="en-GB" b="1" dirty="0" smtClean="0"/>
              <a:t> ml lidocaine)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           Pain is eliminated </a:t>
            </a:r>
          </a:p>
          <a:p>
            <a:pPr algn="l"/>
            <a:r>
              <a:rPr lang="en-GB" b="1" dirty="0" smtClean="0"/>
              <a:t> </a:t>
            </a:r>
          </a:p>
          <a:p>
            <a:pPr algn="l"/>
            <a:r>
              <a:rPr lang="en-GB" b="1" dirty="0" smtClean="0"/>
              <a:t>If  Weakness persists        possible RC TEAR</a:t>
            </a:r>
          </a:p>
          <a:p>
            <a:pPr algn="l"/>
            <a:r>
              <a:rPr lang="en-GB" b="1" dirty="0" smtClean="0"/>
              <a:t>                                                 or cervical radiculitis</a:t>
            </a:r>
          </a:p>
          <a:p>
            <a:pPr algn="l"/>
            <a:r>
              <a:rPr lang="en-GB" b="1" dirty="0" smtClean="0"/>
              <a:t>If  Stiffness   persists         frozen shoulder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28992" y="4429132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7554" y="4572008"/>
            <a:ext cx="500066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0430" y="5357826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240" y="1643050"/>
            <a:ext cx="2664916" cy="231339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8" name="Down Arrow 7"/>
          <p:cNvSpPr/>
          <p:nvPr/>
        </p:nvSpPr>
        <p:spPr>
          <a:xfrm>
            <a:off x="2357422" y="2714620"/>
            <a:ext cx="214314" cy="50006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"/>
            <a:ext cx="7772400" cy="857255"/>
          </a:xfrm>
        </p:spPr>
        <p:txBody>
          <a:bodyPr/>
          <a:lstStyle/>
          <a:p>
            <a:pPr algn="l"/>
            <a:r>
              <a:rPr lang="en-GB" dirty="0" smtClean="0"/>
              <a:t>Radiographic  findings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858280" cy="6143644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Anteroposterior,  Internal , External</a:t>
            </a:r>
          </a:p>
          <a:p>
            <a:pPr algn="l"/>
            <a:r>
              <a:rPr lang="en-GB" b="1" dirty="0" smtClean="0"/>
              <a:t>                                                                       Axillary view             Supraspinatus outlet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r>
              <a:rPr lang="en-GB" sz="3100" b="1" dirty="0" smtClean="0"/>
              <a:t>Early stages: normal or hooked acromion</a:t>
            </a:r>
          </a:p>
          <a:p>
            <a:pPr algn="l"/>
            <a:r>
              <a:rPr lang="en-GB" sz="3100" b="1" dirty="0" smtClean="0"/>
              <a:t>Advanced stage:</a:t>
            </a:r>
          </a:p>
          <a:p>
            <a:pPr algn="l">
              <a:buFont typeface="Wingdings" pitchFamily="2" charset="2"/>
              <a:buChar char="Ø"/>
            </a:pPr>
            <a:r>
              <a:rPr lang="en-GB" sz="3100" b="1" dirty="0" smtClean="0">
                <a:solidFill>
                  <a:srgbClr val="FFFF00"/>
                </a:solidFill>
              </a:rPr>
              <a:t>Cystic changes to  great  tuberosity</a:t>
            </a:r>
          </a:p>
          <a:p>
            <a:pPr algn="l">
              <a:buFont typeface="Wingdings" pitchFamily="2" charset="2"/>
              <a:buChar char="Ø"/>
            </a:pPr>
            <a:r>
              <a:rPr lang="en-GB" sz="3100" b="1" dirty="0" smtClean="0">
                <a:solidFill>
                  <a:srgbClr val="FFFF00"/>
                </a:solidFill>
              </a:rPr>
              <a:t>Sclerosis + osteophytes anterior 1/3 acromion,</a:t>
            </a:r>
          </a:p>
          <a:p>
            <a:pPr algn="l">
              <a:buFont typeface="Wingdings" pitchFamily="2" charset="2"/>
              <a:buChar char="Ø"/>
            </a:pPr>
            <a:r>
              <a:rPr lang="en-GB" sz="3100" b="1" dirty="0" smtClean="0">
                <a:solidFill>
                  <a:srgbClr val="FFFF00"/>
                </a:solidFill>
              </a:rPr>
              <a:t>Osteophytes to ACJ or Ossification to Coracoacromial  arch</a:t>
            </a:r>
          </a:p>
          <a:p>
            <a:pPr algn="l"/>
            <a:r>
              <a:rPr lang="en-GB" sz="3100" b="1" i="1" u="sng" dirty="0" smtClean="0"/>
              <a:t>Late findings</a:t>
            </a:r>
          </a:p>
          <a:p>
            <a:pPr algn="l"/>
            <a:r>
              <a:rPr lang="en-GB" sz="3100" b="1" dirty="0" smtClean="0"/>
              <a:t> Narrow acromiohumeral gap  (RC TEAR?)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/>
          </a:p>
        </p:txBody>
      </p:sp>
      <p:pic>
        <p:nvPicPr>
          <p:cNvPr id="1026" name="Picture 2" descr="C:\Users\lc14z\Desktop\SH PHOTOS\VITSAIDES NICOS000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88" y="1547219"/>
            <a:ext cx="2613790" cy="2167533"/>
          </a:xfrm>
          <a:prstGeom prst="rect">
            <a:avLst/>
          </a:prstGeom>
          <a:noFill/>
        </p:spPr>
      </p:pic>
      <p:pic>
        <p:nvPicPr>
          <p:cNvPr id="1027" name="Picture 3" descr="C:\Users\lc14z\Desktop\SH PHOTOS\impingement-syndrome-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643050"/>
            <a:ext cx="2170341" cy="2074846"/>
          </a:xfrm>
          <a:prstGeom prst="rect">
            <a:avLst/>
          </a:prstGeom>
          <a:noFill/>
        </p:spPr>
      </p:pic>
      <p:pic>
        <p:nvPicPr>
          <p:cNvPr id="2050" name="Picture 2" descr="C:\Users\lc14z\Desktop\SH PHOTOS\imagesYILLL34H -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643050"/>
            <a:ext cx="2171708" cy="211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736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Radiographic  findings</a:t>
            </a:r>
            <a:br>
              <a:rPr lang="en-GB" dirty="0" smtClean="0"/>
            </a:br>
            <a:r>
              <a:rPr lang="en-GB" sz="3100" dirty="0" smtClean="0">
                <a:solidFill>
                  <a:srgbClr val="FFFF00"/>
                </a:solidFill>
              </a:rPr>
              <a:t>SUPRASPINATUS OUTLET VIEW</a:t>
            </a:r>
            <a:endParaRPr lang="en-GB" sz="31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643998" cy="5143536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Assess acromial morphology and subacromial space</a:t>
            </a:r>
          </a:p>
          <a:p>
            <a:pPr algn="l"/>
            <a:r>
              <a:rPr lang="en-GB" b="1" dirty="0" smtClean="0"/>
              <a:t>Hooked acromion is associated for impingement  </a:t>
            </a:r>
            <a:r>
              <a:rPr lang="en-GB" sz="3200" b="1" dirty="0" smtClean="0"/>
              <a:t>+ </a:t>
            </a:r>
            <a:r>
              <a:rPr lang="en-GB" b="1" dirty="0" smtClean="0"/>
              <a:t> RC     tear, due to  narrowing of the supraspinatus outlet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                                                                                           if&lt; 7mm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/>
          </a:p>
        </p:txBody>
      </p:sp>
      <p:pic>
        <p:nvPicPr>
          <p:cNvPr id="1026" name="Picture 2" descr="C:\Users\lc14z\Desktop\Bigliani%20acromions%20we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4" y="3571876"/>
            <a:ext cx="3683000" cy="30003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785918" y="5072074"/>
            <a:ext cx="357189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lc14z\Desktop\SH PHOTOS\IMG_6533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876"/>
            <a:ext cx="1981902" cy="29289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cxnSp>
        <p:nvCxnSpPr>
          <p:cNvPr id="22" name="Straight Arrow Connector 21"/>
          <p:cNvCxnSpPr/>
          <p:nvPr/>
        </p:nvCxnSpPr>
        <p:spPr>
          <a:xfrm rot="5400000">
            <a:off x="6215471" y="4071545"/>
            <a:ext cx="285752" cy="79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857255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/>
              <a:t>MRI scan findings- </a:t>
            </a:r>
            <a:r>
              <a:rPr lang="en-GB" sz="2800" dirty="0" smtClean="0"/>
              <a:t>IMPINGEMENT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429684" cy="5715016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                                          ACJ OA</a:t>
            </a:r>
          </a:p>
          <a:p>
            <a:pPr algn="l"/>
            <a:r>
              <a:rPr lang="en-GB" b="1" dirty="0" smtClean="0"/>
              <a:t>                                       acromial spur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                                                    subacromial </a:t>
            </a:r>
          </a:p>
          <a:p>
            <a:pPr algn="l"/>
            <a:r>
              <a:rPr lang="en-GB" b="1" dirty="0" smtClean="0"/>
              <a:t>                                                        bursitis</a:t>
            </a:r>
          </a:p>
          <a:p>
            <a:pPr algn="l"/>
            <a:r>
              <a:rPr lang="en-GB" b="1" dirty="0" smtClean="0"/>
              <a:t>                                  </a:t>
            </a:r>
          </a:p>
          <a:p>
            <a:pPr algn="l"/>
            <a:r>
              <a:rPr lang="en-GB" b="1" dirty="0" smtClean="0"/>
              <a:t>                                     acromial  </a:t>
            </a:r>
          </a:p>
          <a:p>
            <a:pPr algn="l"/>
            <a:r>
              <a:rPr lang="en-GB" b="1" dirty="0" smtClean="0"/>
              <a:t>                                      sloping</a:t>
            </a:r>
          </a:p>
          <a:p>
            <a:pPr algn="l"/>
            <a:r>
              <a:rPr lang="en-GB" b="1" dirty="0" smtClean="0"/>
              <a:t>                                                      Impingement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2400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lc14z\Desktop\SH PHOTOS\impingement+bursitis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2219325" cy="2338388"/>
          </a:xfrm>
          <a:prstGeom prst="rect">
            <a:avLst/>
          </a:prstGeom>
          <a:noFill/>
        </p:spPr>
      </p:pic>
      <p:pic>
        <p:nvPicPr>
          <p:cNvPr id="1028" name="Picture 4" descr="C:\Users\lc14z\Desktop\SH PHOTOS\impingement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357694"/>
            <a:ext cx="2238375" cy="2276475"/>
          </a:xfrm>
          <a:prstGeom prst="rect">
            <a:avLst/>
          </a:prstGeom>
          <a:noFill/>
        </p:spPr>
      </p:pic>
      <p:pic>
        <p:nvPicPr>
          <p:cNvPr id="1029" name="Picture 5" descr="C:\Users\lc14z\Desktop\SH PHOTOS\bursitis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714488"/>
            <a:ext cx="2295525" cy="223837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10800000">
            <a:off x="2143109" y="1714489"/>
            <a:ext cx="1000133" cy="78581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214546" y="1428736"/>
            <a:ext cx="1357322" cy="1428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429388" y="2214554"/>
            <a:ext cx="1143008" cy="6429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357422" y="4286256"/>
            <a:ext cx="857256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43702" y="4929198"/>
            <a:ext cx="1357322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714480" y="2428868"/>
            <a:ext cx="2000264" cy="1428760"/>
          </a:xfrm>
          <a:prstGeom prst="straightConnector1">
            <a:avLst/>
          </a:prstGeom>
          <a:ln w="28575">
            <a:solidFill>
              <a:srgbClr val="EB15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214422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Differential</a:t>
            </a:r>
            <a:r>
              <a:rPr lang="en-GB" sz="4900" dirty="0" smtClean="0">
                <a:solidFill>
                  <a:srgbClr val="FFFF00"/>
                </a:solidFill>
              </a:rPr>
              <a:t> diagnosis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 </a:t>
            </a:r>
            <a:r>
              <a:rPr lang="en-GB" dirty="0" smtClean="0"/>
              <a:t>Exclude 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8786842" cy="52864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400" b="1" dirty="0" smtClean="0">
                <a:solidFill>
                  <a:srgbClr val="FFFF00"/>
                </a:solidFill>
              </a:rPr>
              <a:t>a. </a:t>
            </a:r>
            <a:r>
              <a:rPr lang="en-GB" sz="3300" b="1" dirty="0" smtClean="0"/>
              <a:t>Calcification    </a:t>
            </a:r>
            <a:r>
              <a:rPr lang="en-GB" sz="2400" b="1" dirty="0" smtClean="0">
                <a:solidFill>
                  <a:srgbClr val="FFFF00"/>
                </a:solidFill>
              </a:rPr>
              <a:t>b.</a:t>
            </a:r>
            <a:r>
              <a:rPr lang="en-GB" sz="2400" b="1" dirty="0" smtClean="0"/>
              <a:t> </a:t>
            </a:r>
            <a:r>
              <a:rPr lang="en-GB" sz="2800" b="1" dirty="0" smtClean="0"/>
              <a:t>Biceps tendinitis</a:t>
            </a:r>
            <a:r>
              <a:rPr lang="en-GB" sz="2800" b="1" dirty="0" smtClean="0">
                <a:solidFill>
                  <a:srgbClr val="FFFF00"/>
                </a:solidFill>
              </a:rPr>
              <a:t>  </a:t>
            </a:r>
            <a:r>
              <a:rPr lang="en-GB" sz="2400" b="1" dirty="0" smtClean="0">
                <a:solidFill>
                  <a:srgbClr val="FFFF00"/>
                </a:solidFill>
              </a:rPr>
              <a:t>d.   </a:t>
            </a:r>
            <a:r>
              <a:rPr lang="en-GB" sz="3300" b="1" dirty="0" smtClean="0"/>
              <a:t>RC  tear</a:t>
            </a:r>
          </a:p>
          <a:p>
            <a:pPr algn="l"/>
            <a:r>
              <a:rPr lang="en-GB" sz="38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                            </a:t>
            </a:r>
            <a:r>
              <a:rPr lang="en-GB" b="1" dirty="0" smtClean="0">
                <a:ln>
                  <a:solidFill>
                    <a:srgbClr val="FFFF00"/>
                  </a:solidFill>
                </a:ln>
              </a:rPr>
              <a:t>c. </a:t>
            </a:r>
            <a:r>
              <a:rPr lang="en-GB" b="1" dirty="0" smtClean="0"/>
              <a:t>biceps tear</a:t>
            </a:r>
          </a:p>
          <a:p>
            <a:pPr algn="l"/>
            <a:endParaRPr lang="en-GB" sz="2400" b="1" dirty="0" smtClean="0">
              <a:solidFill>
                <a:srgbClr val="FFFF00"/>
              </a:solidFill>
            </a:endParaRPr>
          </a:p>
          <a:p>
            <a:pPr algn="l"/>
            <a:endParaRPr lang="en-GB" sz="2400" b="1" dirty="0" smtClean="0">
              <a:solidFill>
                <a:srgbClr val="FFFF00"/>
              </a:solidFill>
            </a:endParaRPr>
          </a:p>
          <a:p>
            <a:pPr algn="l"/>
            <a:endParaRPr lang="en-GB" sz="2400" b="1" dirty="0" smtClean="0">
              <a:solidFill>
                <a:srgbClr val="FFFF00"/>
              </a:solidFill>
            </a:endParaRPr>
          </a:p>
          <a:p>
            <a:pPr algn="l"/>
            <a:endParaRPr lang="en-GB" sz="2400" b="1" dirty="0" smtClean="0">
              <a:solidFill>
                <a:srgbClr val="FFFF00"/>
              </a:solidFill>
            </a:endParaRPr>
          </a:p>
          <a:p>
            <a:pPr algn="l"/>
            <a:endParaRPr lang="en-GB" sz="2400" b="1" dirty="0" smtClean="0">
              <a:solidFill>
                <a:srgbClr val="FFFF00"/>
              </a:solidFill>
            </a:endParaRPr>
          </a:p>
          <a:p>
            <a:pPr algn="l"/>
            <a:endParaRPr lang="en-GB" sz="2400" b="1" dirty="0" smtClean="0">
              <a:solidFill>
                <a:srgbClr val="FFFF00"/>
              </a:solidFill>
            </a:endParaRPr>
          </a:p>
          <a:p>
            <a:pPr algn="l"/>
            <a:r>
              <a:rPr lang="en-GB" sz="2400" b="1" dirty="0" smtClean="0">
                <a:solidFill>
                  <a:srgbClr val="FFFF00"/>
                </a:solidFill>
              </a:rPr>
              <a:t>e.  Isolated </a:t>
            </a:r>
            <a:r>
              <a:rPr lang="en-GB" b="1" dirty="0" smtClean="0"/>
              <a:t>ACJ  OA                        </a:t>
            </a:r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f.  </a:t>
            </a:r>
            <a:r>
              <a:rPr lang="en-GB" b="1" dirty="0" smtClean="0"/>
              <a:t>Frozen shoulder (early stages)</a:t>
            </a:r>
          </a:p>
          <a:p>
            <a:pPr algn="l"/>
            <a:r>
              <a:rPr lang="en-GB" b="1" dirty="0" smtClean="0">
                <a:ln>
                  <a:solidFill>
                    <a:srgbClr val="FFFF00"/>
                  </a:solidFill>
                </a:ln>
              </a:rPr>
              <a:t>g. </a:t>
            </a:r>
            <a:r>
              <a:rPr lang="en-GB" b="1" dirty="0" smtClean="0"/>
              <a:t>Superior labrum lesions </a:t>
            </a:r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h. </a:t>
            </a:r>
            <a:r>
              <a:rPr lang="en-GB" b="1" dirty="0" smtClean="0"/>
              <a:t>Glenohumeral arthritis                                </a:t>
            </a:r>
          </a:p>
        </p:txBody>
      </p:sp>
      <p:pic>
        <p:nvPicPr>
          <p:cNvPr id="1026" name="Picture 2" descr="C:\Users\lc14z\Desktop\SH PHOTOS\IMG_6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2042345" cy="2014475"/>
          </a:xfrm>
          <a:prstGeom prst="rect">
            <a:avLst/>
          </a:prstGeom>
          <a:noFill/>
        </p:spPr>
      </p:pic>
      <p:pic>
        <p:nvPicPr>
          <p:cNvPr id="1027" name="Picture 3" descr="C:\Users\lc14z\Desktop\SH PHOTOS\IMG_6507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857365"/>
            <a:ext cx="1809701" cy="264320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</p:pic>
      <p:pic>
        <p:nvPicPr>
          <p:cNvPr id="1028" name="Picture 4" descr="C:\Users\lc14z\Desktop\SH PHOTOS\IMG_6522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357430"/>
            <a:ext cx="1911268" cy="21431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1107257" y="2107397"/>
            <a:ext cx="928694" cy="1428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535487" y="2751133"/>
            <a:ext cx="857256" cy="21272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6929454" y="2071678"/>
            <a:ext cx="571504" cy="14287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7500958" y="2071678"/>
            <a:ext cx="428628" cy="1428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2" descr="C:\Users\lc14z\Desktop\SH PHOTOS\imagesDCQPEFV5 - Cop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643446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71414"/>
            <a:ext cx="8429684" cy="1500198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FFFF00"/>
                </a:solidFill>
              </a:rPr>
              <a:t>Differential diagnosis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>
                <a:solidFill>
                  <a:srgbClr val="FFFF00"/>
                </a:solidFill>
              </a:rPr>
              <a:t>i</a:t>
            </a:r>
            <a:r>
              <a:rPr lang="en-GB" sz="5400" dirty="0" smtClean="0">
                <a:solidFill>
                  <a:srgbClr val="FFFF00"/>
                </a:solidFill>
              </a:rPr>
              <a:t>. </a:t>
            </a:r>
            <a:r>
              <a:rPr lang="en-GB" sz="5400" dirty="0" smtClean="0"/>
              <a:t>Cervical radiculopathy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429684" cy="3857652"/>
          </a:xfrm>
        </p:spPr>
        <p:txBody>
          <a:bodyPr>
            <a:normAutofit/>
          </a:bodyPr>
          <a:lstStyle/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pic>
        <p:nvPicPr>
          <p:cNvPr id="4" name="Picture 2" descr="C:\Users\lc14z\Desktop\SH PHOTOS\pilavaki xenia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555" y="4505350"/>
            <a:ext cx="2758030" cy="220979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15117"/>
            <a:ext cx="2338388" cy="237113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28" name="Picture 4" descr="C:\Users\lc14z\Desktop\SH PHOTOS\cervial-facet-referral-pattern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429156"/>
            <a:ext cx="2071687" cy="228599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873662"/>
            <a:ext cx="2350010" cy="248403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-142900"/>
            <a:ext cx="8029604" cy="857255"/>
          </a:xfrm>
        </p:spPr>
        <p:txBody>
          <a:bodyPr>
            <a:normAutofit/>
          </a:bodyPr>
          <a:lstStyle/>
          <a:p>
            <a:pPr algn="ctr"/>
            <a:r>
              <a:rPr lang="en-GB" sz="3400" dirty="0" smtClean="0">
                <a:solidFill>
                  <a:srgbClr val="FFFF00"/>
                </a:solidFill>
              </a:rPr>
              <a:t>ANTERIOR  SUBCORACOID  IMPINGEMENT</a:t>
            </a:r>
            <a:endParaRPr lang="en-GB" sz="3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572560" cy="564357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9600" b="1" dirty="0" smtClean="0"/>
              <a:t>1909,Goldthwait , Gerber, 1985</a:t>
            </a:r>
          </a:p>
          <a:p>
            <a:pPr algn="l"/>
            <a:r>
              <a:rPr lang="en-GB" sz="9600" b="1" i="1" dirty="0" smtClean="0">
                <a:solidFill>
                  <a:srgbClr val="FFFF00"/>
                </a:solidFill>
              </a:rPr>
              <a:t>Compression  of anterior RC </a:t>
            </a:r>
            <a:r>
              <a:rPr lang="en-GB" sz="9600" b="1" dirty="0" smtClean="0"/>
              <a:t>between Coracoid process and Lesser tuberosity</a:t>
            </a:r>
          </a:p>
          <a:p>
            <a:pPr algn="l"/>
            <a:r>
              <a:rPr lang="en-GB" sz="8600" b="1" dirty="0" smtClean="0"/>
              <a:t> Space: Less than 6mm ( average in 11mm)</a:t>
            </a:r>
          </a:p>
          <a:p>
            <a:pPr algn="l"/>
            <a:r>
              <a:rPr lang="en-GB" sz="8600" b="1" dirty="0" smtClean="0"/>
              <a:t>Associated with partial of full tear  Subscubularis (Bigliani)</a:t>
            </a:r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endParaRPr lang="en-GB" sz="8600" b="1" dirty="0" smtClean="0"/>
          </a:p>
          <a:p>
            <a:pPr algn="l"/>
            <a:r>
              <a:rPr lang="en-GB" sz="8600" b="1" dirty="0" smtClean="0"/>
              <a:t>Pain  on the anteromedial  aspect  Sh</a:t>
            </a:r>
          </a:p>
          <a:p>
            <a:pPr algn="l"/>
            <a:r>
              <a:rPr lang="en-GB" sz="8600" b="1" dirty="0" smtClean="0"/>
              <a:t>Produced by forward elevation</a:t>
            </a:r>
          </a:p>
          <a:p>
            <a:pPr algn="l"/>
            <a:r>
              <a:rPr lang="en-GB" sz="8600" b="1" dirty="0" smtClean="0"/>
              <a:t> and internal rotation</a:t>
            </a:r>
          </a:p>
          <a:p>
            <a:pPr algn="l"/>
            <a:r>
              <a:rPr lang="en-GB" sz="8600" b="1" dirty="0" smtClean="0"/>
              <a:t>Neer(+), Haw(+), Horiz. Adduction test (+) </a:t>
            </a:r>
          </a:p>
          <a:p>
            <a:pPr algn="l"/>
            <a:r>
              <a:rPr lang="en-GB" sz="8600" b="1" dirty="0" smtClean="0"/>
              <a:t>Treatment :  Arthr. Coracoid Coracoplasty</a:t>
            </a:r>
          </a:p>
          <a:p>
            <a:pPr algn="l"/>
            <a:endParaRPr lang="en-GB" sz="3600" b="1" dirty="0" smtClean="0"/>
          </a:p>
          <a:p>
            <a:pPr algn="l"/>
            <a:endParaRPr lang="en-GB" sz="3600" b="1" dirty="0" smtClean="0"/>
          </a:p>
          <a:p>
            <a:pPr algn="l"/>
            <a:r>
              <a:rPr lang="en-GB" sz="3600" b="1" dirty="0" smtClean="0"/>
              <a:t> 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585" y="3000372"/>
            <a:ext cx="231058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lc14z\Pictures\vlcsnap-2014-10-11-23h50m44s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928934"/>
            <a:ext cx="2595554" cy="1812355"/>
          </a:xfrm>
          <a:prstGeom prst="rect">
            <a:avLst/>
          </a:prstGeom>
          <a:noFill/>
        </p:spPr>
      </p:pic>
      <p:pic>
        <p:nvPicPr>
          <p:cNvPr id="6" name="Picture 3" descr="C:\Users\lc14z\Pictures\vlcsnap-2014-10-11-23h32m18s1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3" y="2857496"/>
            <a:ext cx="2500331" cy="1885944"/>
          </a:xfrm>
          <a:prstGeom prst="rect">
            <a:avLst/>
          </a:prstGeom>
          <a:noFill/>
        </p:spPr>
      </p:pic>
      <p:pic>
        <p:nvPicPr>
          <p:cNvPr id="7" name="Picture 4" descr="C:\Users\lc14z\Pictures\vlcsnap-2014-10-11-23h43m24s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857760"/>
            <a:ext cx="2500330" cy="1900583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2964645" y="3178967"/>
            <a:ext cx="114300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14338"/>
            <a:ext cx="7772400" cy="1500198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/>
              <a:t>Shoulder Impingement  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643998" cy="5214974"/>
          </a:xfrm>
        </p:spPr>
        <p:txBody>
          <a:bodyPr>
            <a:normAutofit/>
          </a:bodyPr>
          <a:lstStyle/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Is the most common  disorder of shoulder</a:t>
            </a:r>
          </a:p>
          <a:p>
            <a:pPr algn="l"/>
            <a:r>
              <a:rPr lang="en-GB" b="1" dirty="0" smtClean="0"/>
              <a:t>Accounts  for  60% of all complains of shoulder  pain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Occurs when the structures  in the subacromial space</a:t>
            </a:r>
          </a:p>
          <a:p>
            <a:pPr algn="l"/>
            <a:r>
              <a:rPr lang="en-GB" b="1" dirty="0" smtClean="0"/>
              <a:t> (RC, long head biceps, bursa) </a:t>
            </a:r>
          </a:p>
          <a:p>
            <a:pPr algn="l"/>
            <a:r>
              <a:rPr lang="en-GB" b="1" dirty="0" smtClean="0"/>
              <a:t> become compressed under the coracoacromial  arc  due to </a:t>
            </a:r>
            <a:r>
              <a:rPr lang="en-GB" b="1" dirty="0" smtClean="0">
                <a:solidFill>
                  <a:srgbClr val="FFFF00"/>
                </a:solidFill>
              </a:rPr>
              <a:t>narrowing of the subacromial space</a:t>
            </a:r>
          </a:p>
        </p:txBody>
      </p:sp>
      <p:pic>
        <p:nvPicPr>
          <p:cNvPr id="4" name="Picture 2" descr="C:\Users\lc14z\Desktop\SH PHOTOS\IMG_6551 - Copy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319" y="2786058"/>
            <a:ext cx="2626325" cy="1928826"/>
          </a:xfrm>
          <a:prstGeom prst="rect">
            <a:avLst/>
          </a:prstGeom>
          <a:noFill/>
        </p:spPr>
      </p:pic>
      <p:pic>
        <p:nvPicPr>
          <p:cNvPr id="1026" name="Picture 2" descr="C:\Users\lc14z\Desktop\SH PHOTOS\shoulder005[1]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158" y="2786058"/>
            <a:ext cx="273707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71414"/>
            <a:ext cx="8572560" cy="85725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FFFF00"/>
                </a:solidFill>
              </a:rPr>
              <a:t>POSTERIOR </a:t>
            </a:r>
            <a:r>
              <a:rPr lang="en-GB" sz="3200" dirty="0" smtClean="0">
                <a:solidFill>
                  <a:srgbClr val="FFFF00"/>
                </a:solidFill>
              </a:rPr>
              <a:t> </a:t>
            </a:r>
            <a:r>
              <a:rPr lang="en-GB" sz="5400" dirty="0" smtClean="0">
                <a:solidFill>
                  <a:srgbClr val="FFFF00"/>
                </a:solidFill>
              </a:rPr>
              <a:t>Internal impingement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929718" cy="578645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b="1" dirty="0" smtClean="0"/>
              <a:t>1991, Walch and Jobe    (</a:t>
            </a:r>
            <a:r>
              <a:rPr lang="en-GB" sz="2800" b="1" dirty="0" smtClean="0"/>
              <a:t>posterosuperior   impingement)</a:t>
            </a:r>
          </a:p>
          <a:p>
            <a:pPr algn="l"/>
            <a:r>
              <a:rPr lang="en-GB" sz="3300" b="1" dirty="0" smtClean="0"/>
              <a:t>Impingement between  articular surface of  Supraspinatus  and posterosuperior  glenoid  rim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Frequent to throwing athletes when the arm is </a:t>
            </a:r>
          </a:p>
          <a:p>
            <a:pPr algn="l"/>
            <a:r>
              <a:rPr lang="en-GB" b="1" dirty="0" smtClean="0"/>
              <a:t>in Abduction + External rotation  and Hyperextension</a:t>
            </a:r>
          </a:p>
          <a:p>
            <a:pPr algn="l"/>
            <a:r>
              <a:rPr lang="en-GB" b="1" u="sng" dirty="0" smtClean="0">
                <a:solidFill>
                  <a:srgbClr val="FFFF00"/>
                </a:solidFill>
              </a:rPr>
              <a:t>Posterior GH pain,  decreased internal rotation( GIRD) </a:t>
            </a:r>
          </a:p>
          <a:p>
            <a:pPr algn="l"/>
            <a:r>
              <a:rPr lang="en-GB" b="1" dirty="0" smtClean="0"/>
              <a:t>Partial intrarticular  tear supraspinatus + fraying posterior labrum </a:t>
            </a:r>
          </a:p>
          <a:p>
            <a:pPr algn="l"/>
            <a:r>
              <a:rPr lang="en-GB" b="1" dirty="0" smtClean="0"/>
              <a:t> Hawkins (-), Neer (-),  subacromial space = normal</a:t>
            </a:r>
          </a:p>
          <a:p>
            <a:pPr algn="l"/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643182"/>
            <a:ext cx="2643206" cy="18907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C:\Users\lc14z\Desktop\SH PHOTOS\images4XBE3I0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571744"/>
            <a:ext cx="2714644" cy="21431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7" name="Straight Arrow Connector 6"/>
          <p:cNvCxnSpPr/>
          <p:nvPr/>
        </p:nvCxnSpPr>
        <p:spPr>
          <a:xfrm rot="10800000">
            <a:off x="2571738" y="3714752"/>
            <a:ext cx="928693" cy="78581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3143272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dirty="0" smtClean="0">
                <a:solidFill>
                  <a:srgbClr val="FFFF00"/>
                </a:solidFill>
              </a:rPr>
              <a:t>TREATMENT OPTIONS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 </a:t>
            </a:r>
            <a:r>
              <a:rPr lang="en-GB" sz="5400" dirty="0" smtClean="0">
                <a:solidFill>
                  <a:srgbClr val="FFFF00"/>
                </a:solidFill>
              </a:rPr>
              <a:t>A.  </a:t>
            </a:r>
            <a:r>
              <a:rPr lang="en-GB" sz="4900" dirty="0" smtClean="0"/>
              <a:t>Non Operative Treatment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429684" cy="4500594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ü"/>
            </a:pPr>
            <a:r>
              <a:rPr lang="en-GB" sz="2800" b="1" dirty="0" smtClean="0"/>
              <a:t>Modification of activities</a:t>
            </a:r>
          </a:p>
          <a:p>
            <a:pPr algn="l">
              <a:buFont typeface="Wingdings" pitchFamily="2" charset="2"/>
              <a:buChar char="ü"/>
            </a:pPr>
            <a:r>
              <a:rPr lang="en-GB" sz="2800" b="1" dirty="0" smtClean="0"/>
              <a:t>Non steroid antinflammatory medication</a:t>
            </a:r>
          </a:p>
          <a:p>
            <a:pPr algn="l">
              <a:buFont typeface="Wingdings" pitchFamily="2" charset="2"/>
              <a:buChar char="ü"/>
            </a:pPr>
            <a:r>
              <a:rPr lang="en-GB" sz="2800" b="1" dirty="0" smtClean="0"/>
              <a:t>Subacromial steroid  injection</a:t>
            </a:r>
          </a:p>
          <a:p>
            <a:pPr algn="l">
              <a:buFont typeface="Wingdings" pitchFamily="2" charset="2"/>
              <a:buChar char="ü"/>
            </a:pPr>
            <a:endParaRPr lang="en-GB" sz="2800" b="1" dirty="0" smtClean="0">
              <a:solidFill>
                <a:srgbClr val="FFFF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GB" sz="2800" b="1" dirty="0" smtClean="0">
                <a:solidFill>
                  <a:srgbClr val="FFFF00"/>
                </a:solidFill>
              </a:rPr>
              <a:t>Specific physical therapy + strengthening</a:t>
            </a:r>
            <a:r>
              <a:rPr lang="en-GB" sz="2800" b="1" dirty="0" smtClean="0"/>
              <a:t>   	 </a:t>
            </a:r>
            <a:r>
              <a:rPr lang="en-GB" b="1" dirty="0" smtClean="0">
                <a:solidFill>
                  <a:srgbClr val="FFFF00"/>
                </a:solidFill>
              </a:rPr>
              <a:t>         to </a:t>
            </a:r>
            <a:r>
              <a:rPr lang="en-GB" sz="3400" b="1" dirty="0" smtClean="0">
                <a:solidFill>
                  <a:srgbClr val="FFFF00"/>
                </a:solidFill>
              </a:rPr>
              <a:t>Deltoid, Scapular  stabilizers  and  RC      </a:t>
            </a:r>
          </a:p>
          <a:p>
            <a:pPr algn="l"/>
            <a:r>
              <a:rPr lang="en-GB" sz="3400" b="1" dirty="0" smtClean="0">
                <a:solidFill>
                  <a:srgbClr val="FFFF00"/>
                </a:solidFill>
              </a:rPr>
              <a:t>        </a:t>
            </a:r>
          </a:p>
          <a:p>
            <a:pPr algn="l"/>
            <a:r>
              <a:rPr lang="en-GB" sz="3400" b="1" dirty="0" smtClean="0">
                <a:solidFill>
                  <a:srgbClr val="FFFF00"/>
                </a:solidFill>
              </a:rPr>
              <a:t>        Attention  to</a:t>
            </a:r>
            <a:endParaRPr lang="en-GB" b="1" dirty="0" smtClean="0">
              <a:solidFill>
                <a:srgbClr val="FFFF00"/>
              </a:solidFill>
            </a:endParaRPr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           </a:t>
            </a:r>
            <a:r>
              <a:rPr lang="en-GB" sz="3200" b="1" dirty="0" smtClean="0">
                <a:solidFill>
                  <a:srgbClr val="FFFF00"/>
                </a:solidFill>
              </a:rPr>
              <a:t>DYNAMIC  Functional Impingement 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sp>
        <p:nvSpPr>
          <p:cNvPr id="4" name="Lightning Bolt 3"/>
          <p:cNvSpPr/>
          <p:nvPr/>
        </p:nvSpPr>
        <p:spPr>
          <a:xfrm>
            <a:off x="357158" y="5729310"/>
            <a:ext cx="557210" cy="48577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"/>
            <a:ext cx="7772400" cy="1143007"/>
          </a:xfrm>
        </p:spPr>
        <p:txBody>
          <a:bodyPr>
            <a:normAutofit fontScale="90000"/>
          </a:bodyPr>
          <a:lstStyle/>
          <a:p>
            <a:pPr algn="l"/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>
                <a:solidFill>
                  <a:srgbClr val="FFFF00"/>
                </a:solidFill>
              </a:rPr>
              <a:t>B.  </a:t>
            </a:r>
            <a:r>
              <a:rPr lang="en-GB" sz="6000" dirty="0" smtClean="0"/>
              <a:t>Operative Treatment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429684" cy="5500702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3600" b="1" dirty="0" smtClean="0"/>
              <a:t>Indications</a:t>
            </a:r>
          </a:p>
          <a:p>
            <a:pPr algn="l"/>
            <a:r>
              <a:rPr lang="en-GB" b="1" dirty="0" smtClean="0">
                <a:solidFill>
                  <a:srgbClr val="FFC000"/>
                </a:solidFill>
              </a:rPr>
              <a:t>Persistent symptoms </a:t>
            </a:r>
            <a:r>
              <a:rPr lang="en-GB" b="1" dirty="0" smtClean="0"/>
              <a:t>on average of </a:t>
            </a:r>
            <a:r>
              <a:rPr lang="en-GB" b="1" dirty="0" smtClean="0">
                <a:solidFill>
                  <a:srgbClr val="FFC000"/>
                </a:solidFill>
              </a:rPr>
              <a:t> six months </a:t>
            </a:r>
          </a:p>
          <a:p>
            <a:pPr algn="l"/>
            <a:r>
              <a:rPr lang="en-GB" b="1" dirty="0" smtClean="0">
                <a:solidFill>
                  <a:srgbClr val="FFC000"/>
                </a:solidFill>
              </a:rPr>
              <a:t>              or</a:t>
            </a:r>
          </a:p>
          <a:p>
            <a:pPr algn="l"/>
            <a:r>
              <a:rPr lang="en-GB" b="1" dirty="0" smtClean="0">
                <a:solidFill>
                  <a:srgbClr val="FFC000"/>
                </a:solidFill>
              </a:rPr>
              <a:t>Recurrent symptoms  after  repetitive       	 	                                                                 conservative  treatment</a:t>
            </a:r>
          </a:p>
          <a:p>
            <a:pPr algn="l"/>
            <a:r>
              <a:rPr lang="en-GB" sz="3200" b="1" u="sng" dirty="0" smtClean="0">
                <a:solidFill>
                  <a:srgbClr val="FFFF00"/>
                </a:solidFill>
              </a:rPr>
              <a:t>Best results </a:t>
            </a:r>
            <a:r>
              <a:rPr lang="en-GB" sz="3200" b="1" dirty="0" smtClean="0">
                <a:solidFill>
                  <a:srgbClr val="FFFF00"/>
                </a:solidFill>
              </a:rPr>
              <a:t>:</a:t>
            </a:r>
          </a:p>
          <a:p>
            <a:pPr algn="l"/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smtClean="0"/>
              <a:t>A. </a:t>
            </a:r>
            <a:r>
              <a:rPr lang="en-GB" sz="3200" b="1" dirty="0" smtClean="0">
                <a:solidFill>
                  <a:srgbClr val="FFFF00"/>
                </a:solidFill>
              </a:rPr>
              <a:t>Primary  impingement due to                 mechanical compression  and anatomical factors.  </a:t>
            </a:r>
          </a:p>
          <a:p>
            <a:pPr algn="l"/>
            <a:r>
              <a:rPr lang="en-GB" sz="3200" b="1" dirty="0" smtClean="0"/>
              <a:t>B. </a:t>
            </a:r>
            <a:r>
              <a:rPr lang="en-GB" sz="3200" b="1" dirty="0" smtClean="0">
                <a:solidFill>
                  <a:srgbClr val="FFFF00"/>
                </a:solidFill>
              </a:rPr>
              <a:t>Chronic  secondary  impingement with         pathologic  osteophyte  formation.</a:t>
            </a:r>
          </a:p>
          <a:p>
            <a:pPr algn="l"/>
            <a:endParaRPr lang="en-GB" b="1" dirty="0" smtClean="0">
              <a:solidFill>
                <a:srgbClr val="FFC000"/>
              </a:solidFill>
            </a:endParaRP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28652"/>
            <a:ext cx="9144000" cy="1500174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 </a:t>
            </a:r>
            <a:r>
              <a:rPr lang="en-GB" sz="6700" dirty="0" smtClean="0"/>
              <a:t>Operative Treatment 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429684" cy="521495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 ARTHROSCOPIC ACROMIOPLASTY (</a:t>
            </a:r>
            <a:r>
              <a:rPr lang="en-GB" b="1" dirty="0" err="1" smtClean="0"/>
              <a:t>Ellman</a:t>
            </a:r>
            <a:r>
              <a:rPr lang="en-GB" b="1" dirty="0" smtClean="0"/>
              <a:t>) </a:t>
            </a:r>
          </a:p>
          <a:p>
            <a:pPr algn="l"/>
            <a:r>
              <a:rPr lang="en-GB" b="1" dirty="0" smtClean="0"/>
              <a:t>or</a:t>
            </a:r>
          </a:p>
          <a:p>
            <a:pPr algn="l"/>
            <a:r>
              <a:rPr lang="en-GB" b="1" dirty="0" smtClean="0"/>
              <a:t> OPEN ACROMIOPLASTY (Neer)</a:t>
            </a:r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GB" b="1" u="sng" dirty="0" smtClean="0">
                <a:solidFill>
                  <a:srgbClr val="FFFF00"/>
                </a:solidFill>
              </a:rPr>
              <a:t>Preferred  method</a:t>
            </a:r>
            <a:r>
              <a:rPr lang="en-GB" b="1" dirty="0" smtClean="0">
                <a:solidFill>
                  <a:srgbClr val="FFFF00"/>
                </a:solidFill>
              </a:rPr>
              <a:t>: ARTHROSCOPIC</a:t>
            </a:r>
          </a:p>
          <a:p>
            <a:pPr algn="l">
              <a:buFont typeface="Arial" pitchFamily="34" charset="0"/>
              <a:buChar char="•"/>
            </a:pPr>
            <a:r>
              <a:rPr lang="en-GB" b="1" dirty="0" smtClean="0">
                <a:solidFill>
                  <a:srgbClr val="FFFF00"/>
                </a:solidFill>
              </a:rPr>
              <a:t> Subacromial bursectomy</a:t>
            </a:r>
          </a:p>
          <a:p>
            <a:pPr algn="l">
              <a:buFont typeface="Arial" pitchFamily="34" charset="0"/>
              <a:buChar char="•"/>
            </a:pPr>
            <a:r>
              <a:rPr lang="en-GB" b="1" dirty="0" smtClean="0">
                <a:solidFill>
                  <a:srgbClr val="FFFF00"/>
                </a:solidFill>
              </a:rPr>
              <a:t> Resection of the coracoacromial ligament</a:t>
            </a:r>
          </a:p>
          <a:p>
            <a:pPr algn="l">
              <a:buFont typeface="Arial" pitchFamily="34" charset="0"/>
              <a:buChar char="•"/>
            </a:pPr>
            <a:r>
              <a:rPr lang="en-GB" b="1" dirty="0" smtClean="0">
                <a:solidFill>
                  <a:srgbClr val="FFFF00"/>
                </a:solidFill>
              </a:rPr>
              <a:t>Arthroscopic  anterior acromioplasty</a:t>
            </a:r>
          </a:p>
          <a:p>
            <a:pPr algn="l"/>
            <a:endParaRPr lang="en-GB" b="1" dirty="0" smtClean="0">
              <a:solidFill>
                <a:srgbClr val="FFFF00"/>
              </a:solidFill>
            </a:endParaRPr>
          </a:p>
          <a:p>
            <a:pPr algn="l"/>
            <a:r>
              <a:rPr lang="en-GB" b="1" dirty="0" smtClean="0"/>
              <a:t>Resection of ACJ only if there is pathology and inferior osteophyte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314"/>
            <a:ext cx="7772400" cy="157161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Contraindications</a:t>
            </a:r>
            <a:r>
              <a:rPr lang="en-GB" dirty="0" smtClean="0"/>
              <a:t>  </a:t>
            </a:r>
            <a:br>
              <a:rPr lang="en-GB" dirty="0" smtClean="0"/>
            </a:br>
            <a:r>
              <a:rPr lang="en-GB" sz="4400" dirty="0" smtClean="0"/>
              <a:t>for  </a:t>
            </a:r>
            <a:r>
              <a:rPr lang="en-GB" sz="6000" dirty="0" smtClean="0"/>
              <a:t>Acromioplasty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16" y="1714464"/>
            <a:ext cx="8429684" cy="5143536"/>
          </a:xfrm>
        </p:spPr>
        <p:txBody>
          <a:bodyPr>
            <a:normAutofit lnSpcReduction="10000"/>
          </a:bodyPr>
          <a:lstStyle/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Underlying </a:t>
            </a:r>
            <a:r>
              <a:rPr lang="en-GB" b="1" u="sng" dirty="0" smtClean="0"/>
              <a:t>GLENOHUMERAL INSTABILITY</a:t>
            </a:r>
          </a:p>
          <a:p>
            <a:pPr algn="l"/>
            <a:endParaRPr lang="en-GB" b="1" dirty="0" smtClean="0">
              <a:solidFill>
                <a:srgbClr val="FF0000"/>
              </a:solidFill>
            </a:endParaRPr>
          </a:p>
          <a:p>
            <a:pPr algn="l"/>
            <a:r>
              <a:rPr lang="en-GB" b="1" u="sng" dirty="0" smtClean="0"/>
              <a:t>ADHESIVE CAPSULITIS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u="sng" dirty="0" smtClean="0"/>
              <a:t>MUSCULOSKELETAL PAIN SYNDROMES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INTERNAL IMPINGEMENT</a:t>
            </a:r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SUBCORACOID IMPINGEMENT</a:t>
            </a:r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ISOLATED ACJ DISEASE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sp>
        <p:nvSpPr>
          <p:cNvPr id="4" name="Explosion 1 3"/>
          <p:cNvSpPr/>
          <p:nvPr/>
        </p:nvSpPr>
        <p:spPr>
          <a:xfrm>
            <a:off x="5286380" y="142852"/>
            <a:ext cx="1071570" cy="9286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ARTHROSCOPIC technique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429684" cy="3857652"/>
          </a:xfrm>
        </p:spPr>
        <p:txBody>
          <a:bodyPr>
            <a:normAutofit/>
          </a:bodyPr>
          <a:lstStyle/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4574" y="4030685"/>
            <a:ext cx="3384550" cy="2541587"/>
          </a:xfrm>
          <a:prstGeom prst="rect">
            <a:avLst/>
          </a:prstGeom>
        </p:spPr>
      </p:pic>
      <p:pic>
        <p:nvPicPr>
          <p:cNvPr id="1027" name="Picture 3" descr="C:\Users\lc14z\Pictures\vlcsnap-2014-10-18-20h40m53s9 -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142984"/>
            <a:ext cx="2928958" cy="2571768"/>
          </a:xfrm>
          <a:prstGeom prst="rect">
            <a:avLst/>
          </a:prstGeom>
          <a:noFill/>
        </p:spPr>
      </p:pic>
      <p:pic>
        <p:nvPicPr>
          <p:cNvPr id="1026" name="Picture 2" descr="C:\Users\lc14z\Desktop\SH PHOTOS\IMG_6485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000108"/>
            <a:ext cx="3571900" cy="2571768"/>
          </a:xfrm>
          <a:prstGeom prst="rect">
            <a:avLst/>
          </a:prstGeom>
          <a:noFill/>
        </p:spPr>
      </p:pic>
      <p:pic>
        <p:nvPicPr>
          <p:cNvPr id="6" name="Picture 3" descr="C:\Users\lc14z\Pictures\vlcsnap-2014-10-18-21h37m54s184 - Co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857628"/>
            <a:ext cx="3024189" cy="2834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ARTHROSCOPIC technique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429684" cy="3857652"/>
          </a:xfrm>
        </p:spPr>
        <p:txBody>
          <a:bodyPr>
            <a:normAutofit/>
          </a:bodyPr>
          <a:lstStyle/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>
          <a:xfrm>
            <a:off x="928662" y="1530352"/>
            <a:ext cx="3524250" cy="2398714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6" y="1428735"/>
            <a:ext cx="3429024" cy="235745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662" y="4214818"/>
            <a:ext cx="3500462" cy="233682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72066" y="4149724"/>
            <a:ext cx="3429024" cy="242254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Conclusion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429684" cy="5572164"/>
          </a:xfrm>
        </p:spPr>
        <p:txBody>
          <a:bodyPr>
            <a:normAutofit fontScale="25000" lnSpcReduction="20000"/>
          </a:bodyPr>
          <a:lstStyle/>
          <a:p>
            <a:pPr algn="l"/>
            <a:endParaRPr lang="en-GB" sz="3300" b="1" dirty="0" smtClean="0"/>
          </a:p>
          <a:p>
            <a:pPr algn="l"/>
            <a:r>
              <a:rPr lang="en-GB" sz="10000" b="1" dirty="0" smtClean="0">
                <a:solidFill>
                  <a:srgbClr val="FFFF00"/>
                </a:solidFill>
              </a:rPr>
              <a:t>SHOULDER  IMPINGEMENT   is not the same for all pts</a:t>
            </a:r>
          </a:p>
          <a:p>
            <a:pPr algn="l"/>
            <a:endParaRPr lang="en-GB" sz="4400" b="1" dirty="0" smtClean="0"/>
          </a:p>
          <a:p>
            <a:pPr algn="l"/>
            <a:r>
              <a:rPr lang="en-GB" sz="10400" b="1" dirty="0" smtClean="0"/>
              <a:t>... not all impingements are structural</a:t>
            </a:r>
          </a:p>
          <a:p>
            <a:pPr algn="l"/>
            <a:endParaRPr lang="en-GB" sz="10400" b="1" dirty="0" smtClean="0"/>
          </a:p>
          <a:p>
            <a:pPr algn="l"/>
            <a:r>
              <a:rPr lang="en-GB" sz="10400" b="1" dirty="0" smtClean="0"/>
              <a:t>Always exclude  secondary  shoulder  impingement</a:t>
            </a:r>
          </a:p>
          <a:p>
            <a:pPr algn="l"/>
            <a:endParaRPr lang="en-GB" sz="10400" b="1" dirty="0" smtClean="0"/>
          </a:p>
          <a:p>
            <a:pPr algn="l"/>
            <a:r>
              <a:rPr lang="en-GB" sz="10400" b="1" dirty="0" smtClean="0"/>
              <a:t>... Not always impingement  needs  surgery..</a:t>
            </a:r>
          </a:p>
          <a:p>
            <a:pPr algn="l"/>
            <a:endParaRPr lang="en-GB" sz="10400" b="1" dirty="0" smtClean="0"/>
          </a:p>
          <a:p>
            <a:pPr algn="l"/>
            <a:r>
              <a:rPr lang="en-GB" sz="10400" b="1" dirty="0" smtClean="0"/>
              <a:t>...Not always  impingement  needs  acromioplasty</a:t>
            </a:r>
          </a:p>
          <a:p>
            <a:pPr algn="l"/>
            <a:endParaRPr lang="en-GB" sz="10400" b="1" dirty="0" smtClean="0"/>
          </a:p>
          <a:p>
            <a:pPr algn="l"/>
            <a:r>
              <a:rPr lang="en-GB" sz="10400" b="1" dirty="0" smtClean="0">
                <a:solidFill>
                  <a:srgbClr val="FFFF00"/>
                </a:solidFill>
              </a:rPr>
              <a:t>Detailed  history and clinical examination</a:t>
            </a:r>
          </a:p>
          <a:p>
            <a:pPr algn="l"/>
            <a:endParaRPr lang="en-GB" sz="10400" b="1" dirty="0" smtClean="0">
              <a:solidFill>
                <a:srgbClr val="FFFF00"/>
              </a:solidFill>
            </a:endParaRPr>
          </a:p>
          <a:p>
            <a:pPr algn="l"/>
            <a:r>
              <a:rPr lang="en-GB" sz="10400" b="1" dirty="0" smtClean="0">
                <a:solidFill>
                  <a:srgbClr val="FFFF00"/>
                </a:solidFill>
              </a:rPr>
              <a:t>Correct diagnosis  and  safe  treatment</a:t>
            </a:r>
          </a:p>
          <a:p>
            <a:pPr algn="l"/>
            <a:endParaRPr lang="en-GB" sz="3800" b="1" dirty="0" smtClean="0">
              <a:solidFill>
                <a:srgbClr val="FFFF00"/>
              </a:solidFill>
            </a:endParaRP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sp>
        <p:nvSpPr>
          <p:cNvPr id="4" name="Down Arrow 3"/>
          <p:cNvSpPr/>
          <p:nvPr/>
        </p:nvSpPr>
        <p:spPr>
          <a:xfrm flipH="1">
            <a:off x="2331702" y="5429264"/>
            <a:ext cx="240033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8429684" cy="4714908"/>
          </a:xfrm>
        </p:spPr>
        <p:txBody>
          <a:bodyPr>
            <a:normAutofit/>
          </a:bodyPr>
          <a:lstStyle/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ctr"/>
            <a:r>
              <a:rPr lang="el-GR" sz="3600" b="1" dirty="0" smtClean="0"/>
              <a:t>ΕΥΧΑΡΙΣΤΩ</a:t>
            </a:r>
          </a:p>
          <a:p>
            <a:pPr algn="ctr"/>
            <a:r>
              <a:rPr lang="el-GR" sz="3600" b="1" dirty="0" smtClean="0"/>
              <a:t>ΤΗΑΝΚ</a:t>
            </a:r>
            <a:r>
              <a:rPr lang="en-GB" sz="3600" b="1" dirty="0" smtClean="0"/>
              <a:t>  YOU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sp>
        <p:nvSpPr>
          <p:cNvPr id="4" name="5-Point Star 3"/>
          <p:cNvSpPr/>
          <p:nvPr/>
        </p:nvSpPr>
        <p:spPr>
          <a:xfrm>
            <a:off x="6858016" y="19288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-642966"/>
            <a:ext cx="8315356" cy="2357454"/>
          </a:xfrm>
        </p:spPr>
        <p:txBody>
          <a:bodyPr>
            <a:normAutofit/>
          </a:bodyPr>
          <a:lstStyle/>
          <a:p>
            <a:pPr algn="l"/>
            <a:r>
              <a:rPr lang="en-GB" sz="4400" dirty="0" smtClean="0"/>
              <a:t>Anatomy of Subacromial space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      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429684" cy="535785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b="1" dirty="0" smtClean="0">
                <a:solidFill>
                  <a:srgbClr val="FFFF00"/>
                </a:solidFill>
              </a:rPr>
              <a:t>Superior border</a:t>
            </a:r>
            <a:r>
              <a:rPr lang="en-GB" b="1" dirty="0" smtClean="0"/>
              <a:t>:  </a:t>
            </a:r>
            <a:r>
              <a:rPr lang="en-GB" sz="3600" b="1" dirty="0" smtClean="0"/>
              <a:t>coracoacromial  arch+ ACJ</a:t>
            </a:r>
          </a:p>
          <a:p>
            <a:pPr algn="l"/>
            <a:r>
              <a:rPr lang="en-GB" b="1" u="sng" dirty="0" smtClean="0"/>
              <a:t>Acromion</a:t>
            </a:r>
            <a:r>
              <a:rPr lang="en-GB" b="1" dirty="0" smtClean="0"/>
              <a:t>,  </a:t>
            </a:r>
            <a:r>
              <a:rPr lang="en-GB" b="1" u="sng" dirty="0" smtClean="0"/>
              <a:t>coracoacromial  ligament,</a:t>
            </a:r>
            <a:r>
              <a:rPr lang="en-GB" b="1" dirty="0" smtClean="0"/>
              <a:t>  </a:t>
            </a:r>
            <a:r>
              <a:rPr lang="en-GB" b="1" u="sng" dirty="0" smtClean="0"/>
              <a:t>coracoid process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Inferior border : </a:t>
            </a:r>
            <a:r>
              <a:rPr lang="en-GB" sz="4000" b="1" dirty="0" smtClean="0"/>
              <a:t>great  tuberosity +humeral head</a:t>
            </a:r>
          </a:p>
          <a:p>
            <a:pPr algn="l"/>
            <a:r>
              <a:rPr lang="en-GB" b="1" dirty="0" smtClean="0"/>
              <a:t>The height  of subacromial  space  ranges from 10-15 mm</a:t>
            </a:r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                                                                                  ACJ</a:t>
            </a:r>
          </a:p>
          <a:p>
            <a:pPr algn="l"/>
            <a:r>
              <a:rPr lang="en-GB" b="1" dirty="0" smtClean="0"/>
              <a:t>          acromion</a:t>
            </a:r>
          </a:p>
          <a:p>
            <a:pPr algn="l"/>
            <a:r>
              <a:rPr lang="en-GB" b="1" dirty="0" smtClean="0"/>
              <a:t>                                                                                     Coracoacrom. ligament</a:t>
            </a:r>
          </a:p>
          <a:p>
            <a:pPr algn="l"/>
            <a:endParaRPr lang="en-GB" b="1" dirty="0" smtClean="0">
              <a:solidFill>
                <a:srgbClr val="002060"/>
              </a:solidFill>
            </a:endParaRP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Inside: </a:t>
            </a:r>
            <a:r>
              <a:rPr lang="en-GB" sz="4100" b="1" dirty="0" smtClean="0"/>
              <a:t>RC tendons, LHB, bursa</a:t>
            </a:r>
          </a:p>
        </p:txBody>
      </p:sp>
      <p:pic>
        <p:nvPicPr>
          <p:cNvPr id="3074" name="Picture 2" descr="C:\Users\lc14z\Desktop\SH PHOTOS\impingement-syndrome-1[1]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34346"/>
            <a:ext cx="2714644" cy="248067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2071670" y="3786190"/>
            <a:ext cx="13430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071934" y="3714752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214810" y="4214818"/>
            <a:ext cx="1071570" cy="69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-71462"/>
            <a:ext cx="7286676" cy="3286148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/>
              <a:t>Shoulder Impingement  </a:t>
            </a:r>
            <a:r>
              <a:rPr lang="en-GB" sz="4800" dirty="0" smtClean="0"/>
              <a:t>Functional anatomy</a:t>
            </a:r>
            <a:br>
              <a:rPr lang="en-GB" sz="48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428736"/>
            <a:ext cx="8786874" cy="5286412"/>
          </a:xfrm>
        </p:spPr>
        <p:txBody>
          <a:bodyPr>
            <a:normAutofit fontScale="85000" lnSpcReduction="20000"/>
          </a:bodyPr>
          <a:lstStyle/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The RC is the DYNAMIC STABILIZER of glenohumeral  Joint.</a:t>
            </a:r>
          </a:p>
          <a:p>
            <a:pPr algn="l"/>
            <a:r>
              <a:rPr lang="en-GB" b="1" dirty="0" smtClean="0"/>
              <a:t>The RC  muscles generate torque</a:t>
            </a:r>
          </a:p>
          <a:p>
            <a:pPr algn="l"/>
            <a:r>
              <a:rPr lang="en-GB" b="1" dirty="0" smtClean="0"/>
              <a:t>Also depress the humeral head on the glenoid  fossa</a:t>
            </a:r>
          </a:p>
          <a:p>
            <a:pPr algn="l"/>
            <a:r>
              <a:rPr lang="en-GB" b="1" dirty="0" smtClean="0"/>
              <a:t> The </a:t>
            </a:r>
            <a:r>
              <a:rPr lang="en-GB" b="1" dirty="0" smtClean="0">
                <a:solidFill>
                  <a:srgbClr val="FFFF00"/>
                </a:solidFill>
              </a:rPr>
              <a:t>deltoid</a:t>
            </a:r>
            <a:r>
              <a:rPr lang="en-GB" b="1" dirty="0" smtClean="0"/>
              <a:t> abducts the shoulder, forming  a </a:t>
            </a:r>
            <a:r>
              <a:rPr lang="en-GB" b="1" dirty="0" smtClean="0">
                <a:solidFill>
                  <a:srgbClr val="FFFF00"/>
                </a:solidFill>
              </a:rPr>
              <a:t>force  couple </a:t>
            </a:r>
            <a:r>
              <a:rPr lang="en-GB" b="1" dirty="0" smtClean="0"/>
              <a:t>with </a:t>
            </a:r>
            <a:r>
              <a:rPr lang="en-GB" b="1" dirty="0" smtClean="0">
                <a:solidFill>
                  <a:srgbClr val="FFFF00"/>
                </a:solidFill>
              </a:rPr>
              <a:t>RC</a:t>
            </a:r>
          </a:p>
          <a:p>
            <a:pPr algn="l"/>
            <a:r>
              <a:rPr lang="en-GB" b="1" dirty="0" smtClean="0"/>
              <a:t>to elevate the arm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With dysfunction of RC, the unopposed deltoid during flexion,  causes  cephalad  migration  of the humeral head</a:t>
            </a:r>
          </a:p>
          <a:p>
            <a:pPr algn="l"/>
            <a:r>
              <a:rPr lang="en-GB" b="1" dirty="0" smtClean="0"/>
              <a:t>                      </a:t>
            </a:r>
            <a:r>
              <a:rPr lang="en-GB" sz="4300" b="1" dirty="0" smtClean="0">
                <a:solidFill>
                  <a:srgbClr val="FFFF00"/>
                </a:solidFill>
              </a:rPr>
              <a:t>subacromial impingement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57158" y="61590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29000"/>
            <a:ext cx="24098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lc14z\Desktop\SH PHOTOS\images56JK88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0475" y="3429000"/>
            <a:ext cx="2571768" cy="192882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876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en-GB" sz="6000" dirty="0" smtClean="0"/>
              <a:t>Shoulder Impingement </a:t>
            </a:r>
            <a:br>
              <a:rPr lang="en-GB" sz="6000" dirty="0" smtClean="0"/>
            </a:br>
            <a:r>
              <a:rPr lang="en-GB" sz="6000" dirty="0" err="1" smtClean="0">
                <a:solidFill>
                  <a:srgbClr val="FFFF00"/>
                </a:solidFill>
              </a:rPr>
              <a:t>Etiology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501122" cy="4929222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/>
            <a:r>
              <a:rPr lang="en-GB" b="1" dirty="0" smtClean="0">
                <a:ln>
                  <a:solidFill>
                    <a:schemeClr val="tx1"/>
                  </a:solidFill>
                </a:ln>
              </a:rPr>
              <a:t>     INTRINSIC  mechanisms </a:t>
            </a:r>
            <a:r>
              <a:rPr lang="en-GB" b="1" dirty="0" smtClean="0"/>
              <a:t>: due to   degeneration (age)</a:t>
            </a:r>
          </a:p>
          <a:p>
            <a:pPr algn="l"/>
            <a:r>
              <a:rPr lang="en-GB" b="1" dirty="0" smtClean="0">
                <a:solidFill>
                  <a:srgbClr val="FFFF00"/>
                </a:solidFill>
              </a:rPr>
              <a:t>     (intratendinous)                  </a:t>
            </a:r>
            <a:r>
              <a:rPr lang="en-GB" b="1" dirty="0" smtClean="0"/>
              <a:t>overuse, trauma of tendons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/>
            <a:r>
              <a:rPr lang="en-GB" b="1" dirty="0" smtClean="0"/>
              <a:t>     EXTRINCIC mechanisms: Anatomical  factors</a:t>
            </a:r>
          </a:p>
          <a:p>
            <a:pPr algn="l"/>
            <a:r>
              <a:rPr lang="en-GB" b="1" dirty="0" smtClean="0"/>
              <a:t>      </a:t>
            </a:r>
            <a:r>
              <a:rPr lang="en-GB" b="1" dirty="0" smtClean="0">
                <a:solidFill>
                  <a:srgbClr val="FFFF00"/>
                </a:solidFill>
              </a:rPr>
              <a:t>(extratendinous)                 </a:t>
            </a:r>
            <a:r>
              <a:rPr lang="en-GB" b="1" dirty="0" smtClean="0"/>
              <a:t>Glenohumeral imbalances</a:t>
            </a:r>
          </a:p>
          <a:p>
            <a:pPr algn="l"/>
            <a:r>
              <a:rPr lang="en-GB" b="1" dirty="0" smtClean="0"/>
              <a:t>                                                        Posterior capsular contracture</a:t>
            </a:r>
          </a:p>
          <a:p>
            <a:pPr algn="l"/>
            <a:r>
              <a:rPr lang="en-GB" b="1" dirty="0" smtClean="0"/>
              <a:t>                                                        Scapulothoracic imbalances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/>
            <a:r>
              <a:rPr lang="en-GB" b="1" dirty="0" smtClean="0"/>
              <a:t>    PRIMARY        impingement         causes the impingement</a:t>
            </a:r>
          </a:p>
          <a:p>
            <a:pPr marL="514350" indent="-514350" algn="l"/>
            <a:r>
              <a:rPr lang="en-GB" b="1" dirty="0" smtClean="0"/>
              <a:t>    </a:t>
            </a:r>
          </a:p>
          <a:p>
            <a:pPr marL="514350" indent="-514350" algn="l"/>
            <a:r>
              <a:rPr lang="en-GB" b="1" dirty="0" smtClean="0"/>
              <a:t>    SECONDARY  impingement         is the  result of  another                             	                                                      process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</p:txBody>
      </p:sp>
      <p:sp>
        <p:nvSpPr>
          <p:cNvPr id="9" name="Right Arrow 8"/>
          <p:cNvSpPr/>
          <p:nvPr/>
        </p:nvSpPr>
        <p:spPr>
          <a:xfrm>
            <a:off x="4500562" y="5000636"/>
            <a:ext cx="428628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flipV="1">
            <a:off x="4500562" y="5715016"/>
            <a:ext cx="42862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          </a:t>
            </a:r>
            <a:endParaRPr lang="en-GB" dirty="0"/>
          </a:p>
        </p:txBody>
      </p:sp>
      <p:sp>
        <p:nvSpPr>
          <p:cNvPr id="6" name="Left Bracket 5"/>
          <p:cNvSpPr/>
          <p:nvPr/>
        </p:nvSpPr>
        <p:spPr>
          <a:xfrm>
            <a:off x="428596" y="2071678"/>
            <a:ext cx="142876" cy="1143008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Left Bracket 6"/>
          <p:cNvSpPr/>
          <p:nvPr/>
        </p:nvSpPr>
        <p:spPr>
          <a:xfrm>
            <a:off x="285720" y="5000636"/>
            <a:ext cx="142876" cy="785818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4422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/>
              <a:t>Shoulder Impingement </a:t>
            </a:r>
            <a:br>
              <a:rPr lang="en-GB" sz="4000" dirty="0" smtClean="0"/>
            </a:br>
            <a:r>
              <a:rPr lang="en-GB" sz="4000" dirty="0" err="1" smtClean="0"/>
              <a:t>Etiology</a:t>
            </a:r>
            <a:r>
              <a:rPr lang="en-GB" sz="4000" dirty="0" smtClean="0"/>
              <a:t>: </a:t>
            </a:r>
            <a:r>
              <a:rPr lang="en-GB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INTRINSIC  mechanisms</a:t>
            </a:r>
            <a:endParaRPr lang="en-GB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8429684" cy="5357850"/>
          </a:xfrm>
        </p:spPr>
        <p:txBody>
          <a:bodyPr>
            <a:normAutofit/>
          </a:bodyPr>
          <a:lstStyle/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r>
              <a:rPr lang="en-GB" b="1" dirty="0" smtClean="0"/>
              <a:t>Repetitive microtrauma( overuse)</a:t>
            </a:r>
          </a:p>
          <a:p>
            <a:pPr algn="l"/>
            <a:r>
              <a:rPr lang="en-GB" b="1" dirty="0" smtClean="0"/>
              <a:t>Inflammation  and Friction  of RC against coracoacromial  arch</a:t>
            </a:r>
          </a:p>
          <a:p>
            <a:pPr algn="l">
              <a:buFont typeface="Wingdings" pitchFamily="2" charset="2"/>
              <a:buChar char="§"/>
            </a:pPr>
            <a:r>
              <a:rPr lang="en-GB" b="1" dirty="0" smtClean="0"/>
              <a:t>Tendon degeneration, partial tear RC, </a:t>
            </a:r>
            <a:r>
              <a:rPr lang="en-GB" b="1" u="sng" dirty="0" smtClean="0"/>
              <a:t>muscle fatigue </a:t>
            </a:r>
          </a:p>
          <a:p>
            <a:pPr algn="l">
              <a:buFont typeface="Wingdings" pitchFamily="2" charset="2"/>
              <a:buChar char="§"/>
            </a:pPr>
            <a:r>
              <a:rPr lang="en-GB" b="1" dirty="0" smtClean="0"/>
              <a:t>Proximal migration humeral head</a:t>
            </a:r>
          </a:p>
          <a:p>
            <a:pPr algn="l"/>
            <a:r>
              <a:rPr lang="en-GB" b="1" dirty="0" smtClean="0"/>
              <a:t>               Secondary  </a:t>
            </a:r>
            <a:r>
              <a:rPr lang="en-GB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Impingement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pic>
        <p:nvPicPr>
          <p:cNvPr id="4098" name="Picture 2" descr="C:\Users\lc14z\Desktop\SH PHOTOS\imagesFS1T9870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2286000" cy="1514475"/>
          </a:xfrm>
          <a:prstGeom prst="rect">
            <a:avLst/>
          </a:prstGeom>
          <a:noFill/>
        </p:spPr>
      </p:pic>
      <p:pic>
        <p:nvPicPr>
          <p:cNvPr id="4099" name="Picture 3" descr="C:\Users\lc14z\Desktop\SH PHOTOS\imagesJE6P45M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0945" y="1785926"/>
            <a:ext cx="2166939" cy="1628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C:\Users\lc14z\Desktop\SH PHOTOS\images5IQYBIS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85926"/>
            <a:ext cx="2071702" cy="164307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 flipV="1">
            <a:off x="642910" y="6072206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en-GB" sz="6000" dirty="0" smtClean="0"/>
              <a:t>Shoulder Impingement </a:t>
            </a:r>
            <a:br>
              <a:rPr lang="en-GB" sz="6000" dirty="0" smtClean="0"/>
            </a:br>
            <a:r>
              <a:rPr lang="en-GB" sz="6000" dirty="0" err="1" smtClean="0">
                <a:solidFill>
                  <a:srgbClr val="FFFF00"/>
                </a:solidFill>
              </a:rPr>
              <a:t>Etiology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501122" cy="4929222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r>
              <a:rPr lang="en-GB" b="1" dirty="0" smtClean="0">
                <a:ln>
                  <a:solidFill>
                    <a:schemeClr val="tx1"/>
                  </a:solidFill>
                </a:ln>
              </a:rPr>
              <a:t>INTRINSIC mechanisms </a:t>
            </a:r>
            <a:r>
              <a:rPr lang="en-GB" b="1" dirty="0" smtClean="0"/>
              <a:t>: due to   degeneration (age)</a:t>
            </a:r>
          </a:p>
          <a:p>
            <a:pPr algn="l"/>
            <a:r>
              <a:rPr lang="en-GB" b="1" dirty="0" smtClean="0">
                <a:solidFill>
                  <a:srgbClr val="FFFFFF"/>
                </a:solidFill>
              </a:rPr>
              <a:t>(intratendinous</a:t>
            </a:r>
            <a:r>
              <a:rPr lang="en-GB" b="1" dirty="0" smtClean="0"/>
              <a:t>)                    overuse, trauma of tendons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FFFF00"/>
                </a:solidFill>
              </a:rPr>
              <a:t>EXTRINCIC mechanisms</a:t>
            </a:r>
            <a:r>
              <a:rPr lang="en-GB" b="1" i="1" u="sng" dirty="0" smtClean="0"/>
              <a:t>: </a:t>
            </a:r>
            <a:r>
              <a:rPr lang="en-GB" sz="3500" b="1" i="1" u="sng" dirty="0" smtClean="0">
                <a:solidFill>
                  <a:srgbClr val="FFFF00"/>
                </a:solidFill>
              </a:rPr>
              <a:t>Anatomical  factors</a:t>
            </a:r>
          </a:p>
          <a:p>
            <a:pPr algn="l"/>
            <a:r>
              <a:rPr lang="en-GB" b="1" dirty="0" smtClean="0"/>
              <a:t>  (extratendinous)                 Glenohumeral imbalances</a:t>
            </a:r>
          </a:p>
          <a:p>
            <a:pPr algn="l"/>
            <a:r>
              <a:rPr lang="en-GB" b="1" dirty="0" smtClean="0"/>
              <a:t>                                                     Posterior capsular contracture</a:t>
            </a:r>
          </a:p>
          <a:p>
            <a:pPr algn="l"/>
            <a:r>
              <a:rPr lang="en-GB" b="1" dirty="0" smtClean="0"/>
              <a:t>                                                     Scapulothoracic imbalances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/>
            <a:r>
              <a:rPr lang="en-GB" b="1" dirty="0" smtClean="0"/>
              <a:t>PRIMARY        impingement         causes the impingement</a:t>
            </a:r>
          </a:p>
          <a:p>
            <a:pPr marL="514350" indent="-514350" algn="l"/>
            <a:r>
              <a:rPr lang="en-GB" b="1" dirty="0" smtClean="0"/>
              <a:t>SECONDARY  impingement        is the  result of  another                            	                                                  process</a:t>
            </a:r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  <a:p>
            <a:pPr algn="l">
              <a:buFont typeface="Wingdings" pitchFamily="2" charset="2"/>
              <a:buChar char="§"/>
            </a:pPr>
            <a:endParaRPr lang="en-GB" b="1" dirty="0" smtClean="0"/>
          </a:p>
        </p:txBody>
      </p:sp>
      <p:sp>
        <p:nvSpPr>
          <p:cNvPr id="9" name="Right Arrow 8"/>
          <p:cNvSpPr/>
          <p:nvPr/>
        </p:nvSpPr>
        <p:spPr>
          <a:xfrm>
            <a:off x="4214810" y="5526421"/>
            <a:ext cx="428628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flipV="1">
            <a:off x="4214810" y="5929331"/>
            <a:ext cx="42862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    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0" y="-24"/>
            <a:ext cx="777240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>
                <a:solidFill>
                  <a:srgbClr val="FFFF00"/>
                </a:solidFill>
              </a:rPr>
              <a:t>ETIOLOGY</a:t>
            </a:r>
            <a:r>
              <a:rPr lang="en-GB" sz="3600" dirty="0" smtClean="0"/>
              <a:t>- EXTRINSIC</a:t>
            </a:r>
            <a:r>
              <a:rPr lang="en-GB" sz="3200" dirty="0" smtClean="0"/>
              <a:t> MECHANISMS</a:t>
            </a:r>
            <a:br>
              <a:rPr lang="en-GB" sz="3200" dirty="0" smtClean="0"/>
            </a:br>
            <a:r>
              <a:rPr lang="en-GB" dirty="0" smtClean="0">
                <a:solidFill>
                  <a:srgbClr val="FFFF00"/>
                </a:solidFill>
              </a:rPr>
              <a:t>Anatomical </a:t>
            </a:r>
            <a:r>
              <a:rPr lang="en-GB" dirty="0" smtClean="0"/>
              <a:t>factors</a:t>
            </a:r>
            <a:br>
              <a:rPr lang="en-GB" dirty="0" smtClean="0"/>
            </a:br>
            <a:r>
              <a:rPr lang="en-GB" sz="2000" dirty="0" smtClean="0"/>
              <a:t>e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858280" cy="542924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 Acromial  osteophyte, Hooked acromio</a:t>
            </a:r>
          </a:p>
          <a:p>
            <a:pPr algn="l"/>
            <a:r>
              <a:rPr lang="en-GB" b="1" dirty="0" smtClean="0"/>
              <a:t>Os acromiale</a:t>
            </a:r>
          </a:p>
          <a:p>
            <a:pPr algn="l"/>
            <a:r>
              <a:rPr lang="en-GB" b="1" dirty="0" smtClean="0"/>
              <a:t>Prominent  great tuberosity</a:t>
            </a:r>
          </a:p>
          <a:p>
            <a:pPr algn="l"/>
            <a:r>
              <a:rPr lang="en-GB" b="1" dirty="0" smtClean="0"/>
              <a:t>Coracoacromial ligament hypertrophy</a:t>
            </a:r>
          </a:p>
          <a:p>
            <a:pPr algn="l"/>
            <a:r>
              <a:rPr lang="en-GB" b="1" dirty="0" smtClean="0"/>
              <a:t>ACJ arthritis ( inferior osteophyte)</a:t>
            </a:r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  <a:p>
            <a:pPr algn="l"/>
            <a:endParaRPr lang="en-GB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143380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lc14z\Desktop\SH PHOTOS\imagesQ7WYTG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2247900" cy="221457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357298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3" descr="Snap7THRASIVOULOU GIORGO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4143380"/>
            <a:ext cx="2000264" cy="2143140"/>
          </a:xfrm>
          <a:prstGeom prst="rect">
            <a:avLst/>
          </a:prstGeom>
        </p:spPr>
      </p:pic>
      <p:pic>
        <p:nvPicPr>
          <p:cNvPr id="4" name="Picture 2" descr="C:\Users\lc14z\Desktop\SH PHOTOS\imagesDCQPEFV5 - Cop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143380"/>
            <a:ext cx="2071702" cy="2071702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>
            <a:off x="4214810" y="4357694"/>
            <a:ext cx="500066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858150" y="4572010"/>
            <a:ext cx="500065" cy="214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858148" y="1714488"/>
            <a:ext cx="500066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9457</TotalTime>
  <Words>1387</Words>
  <Application>Microsoft Office PowerPoint</Application>
  <PresentationFormat>On-screen Show (4:3)</PresentationFormat>
  <Paragraphs>496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    SHOULDER  Impingement Clinical examination-Diagnosis -When to operate </vt:lpstr>
      <vt:lpstr> Shoulder Impingement  Background </vt:lpstr>
      <vt:lpstr>Shoulder Impingement  </vt:lpstr>
      <vt:lpstr>Anatomy of Subacromial space       </vt:lpstr>
      <vt:lpstr>Shoulder Impingement  Functional anatomy  </vt:lpstr>
      <vt:lpstr>Shoulder Impingement  Etiology</vt:lpstr>
      <vt:lpstr>Shoulder Impingement  Etiology: INTRINSIC  mechanisms</vt:lpstr>
      <vt:lpstr>Shoulder Impingement  Etiology</vt:lpstr>
      <vt:lpstr>   ETIOLOGY- EXTRINSIC MECHANISMS Anatomical factors e</vt:lpstr>
      <vt:lpstr>Shoulder Impingement  Etiology</vt:lpstr>
      <vt:lpstr> </vt:lpstr>
      <vt:lpstr>Shoulder Impingement  Etiology</vt:lpstr>
      <vt:lpstr>Slide 13</vt:lpstr>
      <vt:lpstr>Shoulder Impingement  Etiology</vt:lpstr>
      <vt:lpstr>ETIOLOGY: EXTRINSIC MECHANISMS           Scapulothoracic muscle imbalance</vt:lpstr>
      <vt:lpstr>  EXTRINSIC MECHANISMS -  Impingement     Scapulothoracic muscle imbalance  </vt:lpstr>
      <vt:lpstr>Classification OF SH IMPINGEMENT</vt:lpstr>
      <vt:lpstr>Clinical examination  History </vt:lpstr>
      <vt:lpstr>Clinical examination History-Profile of the pt</vt:lpstr>
      <vt:lpstr>  Clinical examination  Inspection  all  shoulder  girdle </vt:lpstr>
      <vt:lpstr>Clinical  examination  Palpation  all shoulder girdle + neck</vt:lpstr>
      <vt:lpstr>IMPINGEMENT SPECIFIC tests</vt:lpstr>
      <vt:lpstr>Clinical  examination</vt:lpstr>
      <vt:lpstr>Radiographic  findings</vt:lpstr>
      <vt:lpstr>Radiographic  findings SUPRASPINATUS OUTLET VIEW</vt:lpstr>
      <vt:lpstr>MRI scan findings- IMPINGEMENT</vt:lpstr>
      <vt:lpstr>Differential diagnosis  Exclude </vt:lpstr>
      <vt:lpstr>Differential diagnosis  i. Cervical radiculopathy</vt:lpstr>
      <vt:lpstr>ANTERIOR  SUBCORACOID  IMPINGEMENT</vt:lpstr>
      <vt:lpstr>POSTERIOR  Internal impingement</vt:lpstr>
      <vt:lpstr>TREATMENT OPTIONS  A.  Non Operative Treatment  </vt:lpstr>
      <vt:lpstr> B.  Operative Treatment</vt:lpstr>
      <vt:lpstr>  Operative Treatment </vt:lpstr>
      <vt:lpstr>Contraindications   for  Acromioplasty</vt:lpstr>
      <vt:lpstr>ARTHROSCOPIC technique</vt:lpstr>
      <vt:lpstr>ARTHROSCOPIC technique</vt:lpstr>
      <vt:lpstr>Conclusion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examination History</dc:title>
  <dc:creator>lc14z</dc:creator>
  <cp:lastModifiedBy>lc14z</cp:lastModifiedBy>
  <cp:revision>780</cp:revision>
  <dcterms:created xsi:type="dcterms:W3CDTF">2014-10-01T16:52:34Z</dcterms:created>
  <dcterms:modified xsi:type="dcterms:W3CDTF">2014-11-15T18:54:32Z</dcterms:modified>
</cp:coreProperties>
</file>