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handoutMasterIdLst>
    <p:handoutMasterId r:id="rId38"/>
  </p:handoutMasterIdLst>
  <p:sldIdLst>
    <p:sldId id="256" r:id="rId2"/>
    <p:sldId id="267" r:id="rId3"/>
    <p:sldId id="286" r:id="rId4"/>
    <p:sldId id="306" r:id="rId5"/>
    <p:sldId id="287" r:id="rId6"/>
    <p:sldId id="268" r:id="rId7"/>
    <p:sldId id="264" r:id="rId8"/>
    <p:sldId id="269" r:id="rId9"/>
    <p:sldId id="266" r:id="rId10"/>
    <p:sldId id="257" r:id="rId11"/>
    <p:sldId id="260" r:id="rId12"/>
    <p:sldId id="301" r:id="rId13"/>
    <p:sldId id="302" r:id="rId14"/>
    <p:sldId id="303" r:id="rId15"/>
    <p:sldId id="304" r:id="rId16"/>
    <p:sldId id="262" r:id="rId17"/>
    <p:sldId id="275" r:id="rId18"/>
    <p:sldId id="279" r:id="rId19"/>
    <p:sldId id="277" r:id="rId20"/>
    <p:sldId id="278" r:id="rId21"/>
    <p:sldId id="296" r:id="rId22"/>
    <p:sldId id="297" r:id="rId23"/>
    <p:sldId id="311" r:id="rId24"/>
    <p:sldId id="294" r:id="rId25"/>
    <p:sldId id="298" r:id="rId26"/>
    <p:sldId id="305" r:id="rId27"/>
    <p:sldId id="299" r:id="rId28"/>
    <p:sldId id="283" r:id="rId29"/>
    <p:sldId id="270" r:id="rId30"/>
    <p:sldId id="300" r:id="rId31"/>
    <p:sldId id="308" r:id="rId32"/>
    <p:sldId id="282" r:id="rId33"/>
    <p:sldId id="271" r:id="rId34"/>
    <p:sldId id="273" r:id="rId35"/>
    <p:sldId id="309" r:id="rId36"/>
    <p:sldId id="310" r:id="rId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59" autoAdjust="0"/>
    <p:restoredTop sz="90934"/>
  </p:normalViewPr>
  <p:slideViewPr>
    <p:cSldViewPr>
      <p:cViewPr varScale="1">
        <p:scale>
          <a:sx n="115" d="100"/>
          <a:sy n="115" d="100"/>
        </p:scale>
        <p:origin x="5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122">
            <a:extLst>
              <a:ext uri="{FF2B5EF4-FFF2-40B4-BE49-F238E27FC236}">
                <a16:creationId xmlns:a16="http://schemas.microsoft.com/office/drawing/2014/main" id="{E4B578F2-E8AF-C14E-BCD2-DF3E150002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0659" name="Rectangle 5123">
            <a:extLst>
              <a:ext uri="{FF2B5EF4-FFF2-40B4-BE49-F238E27FC236}">
                <a16:creationId xmlns:a16="http://schemas.microsoft.com/office/drawing/2014/main" id="{AA8A02A1-F12B-614F-88D5-D0600D57DB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0660" name="Rectangle 5124">
            <a:extLst>
              <a:ext uri="{FF2B5EF4-FFF2-40B4-BE49-F238E27FC236}">
                <a16:creationId xmlns:a16="http://schemas.microsoft.com/office/drawing/2014/main" id="{6AEB36E6-5C9A-0848-B9CC-9D7F9804AC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0661" name="Rectangle 5125">
            <a:extLst>
              <a:ext uri="{FF2B5EF4-FFF2-40B4-BE49-F238E27FC236}">
                <a16:creationId xmlns:a16="http://schemas.microsoft.com/office/drawing/2014/main" id="{375D49F0-B301-7F41-8306-B9511F8256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A825A-77C0-8D40-95EE-1619619186E6}" type="slidenum">
              <a:rPr lang="en-GB" altLang="en-CY"/>
              <a:pPr/>
              <a:t>‹#›</a:t>
            </a:fld>
            <a:endParaRPr lang="en-GB" altLang="en-C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2C80D-DB2B-7340-8E23-6C22CBB6C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51414-F171-8442-82B1-BAC96FAE5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44AFB-B7A0-6149-8B98-86017F2EB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B5EB9-D629-FE4B-BAE4-DCEE4CBC531B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4652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430F0-08A0-2941-A6B8-EBB489178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6A1D35-8692-EA44-AA15-5D65AD0A5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D2DAA1-8975-254C-A452-7C613C273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58644-F5BB-4D46-AFC9-6D3DA4477C8E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32591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70259-4E33-304A-8F69-6282C5AEB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4B0EF-5505-3B47-8694-CCB5E562C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70D50-C6CC-3543-97F0-18E6F2ABA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4B405-0DFD-C644-83AE-EE73232099DB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150107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284D0-FE69-A34B-B49B-41815A8EC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3ED08E-20DA-AC4C-9B77-2DB15426F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09AA63-AD5B-D746-8AFC-ACC647DC0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0692B-0D59-F44A-AB29-28CC79ECF00A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23210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7EE8A2-AECA-F144-8E3C-3D87C53F8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A1F5A-908B-094A-BBA9-CA1D0752F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DFD987-D5E6-8A47-AB9D-3869D28D4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E8415-F5AC-9F45-A2EF-6C60782844C6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377305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1FD6C-BDCF-7B4B-9630-BFF35A1D2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D7278-8EF4-9242-9FE5-9EBE3C7D4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E6241-8BBA-514A-A733-24225791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F1E9-CA64-0F43-9682-DA740D5AF560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36739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1EB186-EBD3-274C-A13B-A7E6EE003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AF06E1-0478-3846-9E66-A0E8396B1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6998A7-747B-2C46-BED3-EFF557066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CB8AD-474F-624E-A497-33240AB0510A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150174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587F3F-6405-D140-8F03-C929779D2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92AB61-066C-6E49-89EC-0C8DD2F47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5E6DD2-19C7-294D-BCCD-1A0C02A76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B61C9-DB31-FD40-931F-675F21A06EBF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96246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FFFBEA-C47C-9141-836C-40C438E50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2F507E-03B7-2742-86B4-4ED428EAE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5F680A-89CD-E640-976C-57ADBC17A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5E27-4FFA-9445-A941-6C172B745949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33122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908A6-56B4-7B45-AF6A-41E38E865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BDFE9-E3C4-8040-8002-A8F30D62C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A17B8-CCC3-114E-A2B1-B07A7981D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C63EA-D47B-4D4B-9689-8FBC73451C51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24222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DD83A-43B3-4542-8A14-D11E771AB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6FAE9-ED7C-E944-BF54-576FAA437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BDDA7-AC9E-CB42-9F14-022CBEF84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3C744-0EED-4B41-9948-CBC6C5B4FE7A}" type="slidenum">
              <a:rPr lang="en-GB" altLang="en-CY"/>
              <a:pPr/>
              <a:t>‹#›</a:t>
            </a:fld>
            <a:endParaRPr lang="en-GB" altLang="en-CY"/>
          </a:p>
        </p:txBody>
      </p:sp>
    </p:spTree>
    <p:extLst>
      <p:ext uri="{BB962C8B-B14F-4D97-AF65-F5344CB8AC3E}">
        <p14:creationId xmlns:p14="http://schemas.microsoft.com/office/powerpoint/2010/main" val="16124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100000">
              <a:srgbClr val="66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D7B93E-0674-8C48-84AF-2ABB52834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CY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53A1A6-F878-6146-9C5B-E987B086B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CY"/>
              <a:t>Click to edit Master text styles</a:t>
            </a:r>
          </a:p>
          <a:p>
            <a:pPr lvl="1"/>
            <a:r>
              <a:rPr lang="en-GB" altLang="en-CY"/>
              <a:t>Second level</a:t>
            </a:r>
          </a:p>
          <a:p>
            <a:pPr lvl="2"/>
            <a:r>
              <a:rPr lang="en-GB" altLang="en-CY"/>
              <a:t>Third level</a:t>
            </a:r>
          </a:p>
          <a:p>
            <a:pPr lvl="3"/>
            <a:r>
              <a:rPr lang="en-GB" altLang="en-CY"/>
              <a:t>Fourth level</a:t>
            </a:r>
          </a:p>
          <a:p>
            <a:pPr lvl="4"/>
            <a:r>
              <a:rPr lang="en-GB" altLang="en-CY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B5855C-2D65-964F-BD72-2C394F2ECB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39CE4D-8E57-6848-97D4-AE1685F2F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CY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3AEDA8-0729-DE46-A7D8-77C56421B2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8C0243F-4B62-814A-9F49-B45B68B7B2CD}" type="slidenum">
              <a:rPr lang="en-GB" altLang="en-CY"/>
              <a:pPr/>
              <a:t>‹#›</a:t>
            </a:fld>
            <a:endParaRPr lang="en-GB" altLang="en-C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D3EAB6-13AC-D340-889F-B2A6F47474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315200" cy="2743200"/>
          </a:xfrm>
        </p:spPr>
        <p:txBody>
          <a:bodyPr anchor="ctr"/>
          <a:lstStyle/>
          <a:p>
            <a:pPr algn="l" eaLnBrk="1" hangingPunct="1"/>
            <a:r>
              <a:rPr lang="el-GR" altLang="en-CY" sz="3200" b="1"/>
              <a:t>ΑΙΤΙΟΠΑΘΟΓΕΝΕΙΑ</a:t>
            </a:r>
            <a:br>
              <a:rPr lang="el-GR" altLang="en-CY" sz="3200" b="1"/>
            </a:br>
            <a:r>
              <a:rPr lang="en-US" altLang="en-CY" sz="3200" b="1"/>
              <a:t>               </a:t>
            </a:r>
            <a:r>
              <a:rPr lang="el-GR" altLang="en-CY" sz="3200" b="1"/>
              <a:t>+</a:t>
            </a:r>
            <a:br>
              <a:rPr lang="el-GR" altLang="en-CY" sz="3200" b="1"/>
            </a:br>
            <a:r>
              <a:rPr lang="el-GR" altLang="en-CY" sz="3200" b="1"/>
              <a:t> ΤΑΞΙΝΟΜΗΣΗ</a:t>
            </a:r>
            <a:br>
              <a:rPr lang="en-US" altLang="en-CY" sz="3200" b="1"/>
            </a:br>
            <a:r>
              <a:rPr lang="el-GR" altLang="en-CY" sz="3200" b="1"/>
              <a:t>ΑΣΤΑΘΕΙΑΣ ΩΜΟΥ</a:t>
            </a:r>
            <a:br>
              <a:rPr lang="el-GR" altLang="en-CY" sz="3200" b="1"/>
            </a:br>
            <a:r>
              <a:rPr lang="el-GR" altLang="en-CY" sz="3200" b="1"/>
              <a:t>20/09/2002</a:t>
            </a:r>
            <a:endParaRPr lang="en-GB" altLang="en-CY" sz="3200" b="1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46584E9-945B-2D41-ADF7-A764DF1634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486150"/>
            <a:ext cx="7391400" cy="2895600"/>
          </a:xfrm>
        </p:spPr>
        <p:txBody>
          <a:bodyPr/>
          <a:lstStyle/>
          <a:p>
            <a:pPr algn="l" eaLnBrk="1" hangingPunct="1"/>
            <a:r>
              <a:rPr lang="el-GR" altLang="en-CY" sz="3200" b="1"/>
              <a:t>Δρ Λοϊζος Χριστοδούλου</a:t>
            </a:r>
            <a:endParaRPr lang="en-US" altLang="en-CY" sz="3200" b="1"/>
          </a:p>
          <a:p>
            <a:pPr algn="l" eaLnBrk="1" hangingPunct="1"/>
            <a:r>
              <a:rPr lang="el-GR" altLang="en-CY" b="1"/>
              <a:t>Χειρούργος Ορθοπαιδικός</a:t>
            </a:r>
          </a:p>
          <a:p>
            <a:pPr algn="l" eaLnBrk="1" hangingPunct="1"/>
            <a:r>
              <a:rPr lang="el-GR" altLang="en-CY" sz="2000" b="1"/>
              <a:t>Απολλώνειο Ιδιωτικό Νοσοκομείο</a:t>
            </a:r>
          </a:p>
          <a:p>
            <a:pPr algn="l" eaLnBrk="1" hangingPunct="1"/>
            <a:endParaRPr lang="el-GR" altLang="en-CY" sz="2000" b="1"/>
          </a:p>
          <a:p>
            <a:pPr algn="l" eaLnBrk="1" hangingPunct="1"/>
            <a:r>
              <a:rPr lang="el-GR" altLang="en-CY" sz="2000" b="1"/>
              <a:t>                  </a:t>
            </a:r>
            <a:endParaRPr lang="en-GB" altLang="en-CY" sz="2000" b="1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130B843-C220-0C42-9615-511CD1D3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28600"/>
            <a:ext cx="42529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704245C-FC20-D441-9522-665B0F7802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3400"/>
            <a:ext cx="3505200" cy="990600"/>
          </a:xfrm>
        </p:spPr>
        <p:txBody>
          <a:bodyPr anchor="ctr"/>
          <a:lstStyle/>
          <a:p>
            <a:pPr eaLnBrk="1" hangingPunct="1"/>
            <a:r>
              <a:rPr lang="el-GR" altLang="en-CY" sz="4800" u="sng"/>
              <a:t>Ταξινόμηση</a:t>
            </a:r>
            <a:endParaRPr lang="en-GB" altLang="en-CY" sz="4800" u="sng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13DE516-09D7-3140-9F0F-E8BB3D2E82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3657600" cy="2971800"/>
          </a:xfrm>
        </p:spPr>
        <p:txBody>
          <a:bodyPr/>
          <a:lstStyle/>
          <a:p>
            <a:pPr algn="l" eaLnBrk="1" hangingPunct="1"/>
            <a:r>
              <a:rPr lang="el-GR" altLang="en-CY" sz="3600" b="1">
                <a:solidFill>
                  <a:srgbClr val="FFFF00"/>
                </a:solidFill>
              </a:rPr>
              <a:t>Τρόπος ενάρξεως</a:t>
            </a:r>
          </a:p>
          <a:p>
            <a:pPr algn="l" eaLnBrk="1" hangingPunct="1"/>
            <a:r>
              <a:rPr lang="el-GR" altLang="en-CY" sz="3600" b="1"/>
              <a:t>Ι. οξύ</a:t>
            </a:r>
          </a:p>
          <a:p>
            <a:pPr algn="l" eaLnBrk="1" hangingPunct="1"/>
            <a:r>
              <a:rPr lang="el-GR" altLang="en-CY" sz="3600" b="1"/>
              <a:t>ΙΙ. Υποτροπιάζον</a:t>
            </a:r>
          </a:p>
          <a:p>
            <a:pPr algn="l" eaLnBrk="1" hangingPunct="1"/>
            <a:endParaRPr lang="el-GR" altLang="en-CY" sz="3600" b="1"/>
          </a:p>
          <a:p>
            <a:pPr algn="l" eaLnBrk="1" hangingPunct="1"/>
            <a:r>
              <a:rPr lang="el-GR" altLang="en-CY" sz="3200"/>
              <a:t>Α.  Ατραυματικά</a:t>
            </a:r>
            <a:br>
              <a:rPr lang="el-GR" altLang="en-CY" sz="3200"/>
            </a:br>
            <a:r>
              <a:rPr lang="el-GR" altLang="en-CY" sz="3200"/>
              <a:t>Β.  Τραυματικά</a:t>
            </a:r>
            <a:br>
              <a:rPr lang="el-GR" altLang="en-CY" sz="3200"/>
            </a:br>
            <a:r>
              <a:rPr lang="el-GR" altLang="en-CY" sz="3200"/>
              <a:t>Γ. από υπέρχρηση</a:t>
            </a:r>
            <a:endParaRPr lang="en-GB" altLang="en-CY" sz="32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2909B5A-367F-8947-823C-8728DA5F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267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 sz="3600" b="1">
                <a:solidFill>
                  <a:srgbClr val="FFFF00"/>
                </a:solidFill>
              </a:rPr>
              <a:t>Κατευθυνση εξαρθρήματος</a:t>
            </a:r>
          </a:p>
          <a:p>
            <a:pPr eaLnBrk="1" hangingPunct="1">
              <a:buFontTx/>
              <a:buNone/>
            </a:pPr>
            <a:r>
              <a:rPr lang="el-GR" altLang="en-CY"/>
              <a:t>Α. πρόσθια </a:t>
            </a:r>
            <a:r>
              <a:rPr lang="el-GR" altLang="en-CY" sz="2000"/>
              <a:t>(</a:t>
            </a:r>
            <a:r>
              <a:rPr lang="el-GR" altLang="en-CY" sz="2000" b="1"/>
              <a:t>96%)</a:t>
            </a:r>
          </a:p>
          <a:p>
            <a:pPr eaLnBrk="1" hangingPunct="1">
              <a:buFontTx/>
              <a:buNone/>
            </a:pPr>
            <a:r>
              <a:rPr lang="el-GR" altLang="en-CY"/>
              <a:t>Β. οπίσθια </a:t>
            </a:r>
            <a:r>
              <a:rPr lang="el-GR" altLang="en-CY" sz="2000"/>
              <a:t>(</a:t>
            </a:r>
            <a:r>
              <a:rPr lang="el-GR" altLang="en-CY" sz="2000" b="1"/>
              <a:t>2%)</a:t>
            </a:r>
            <a:endParaRPr lang="en-US" altLang="en-CY" sz="2000" b="1"/>
          </a:p>
          <a:p>
            <a:pPr eaLnBrk="1" hangingPunct="1">
              <a:buFontTx/>
              <a:buNone/>
            </a:pPr>
            <a:r>
              <a:rPr lang="el-GR" altLang="en-CY"/>
              <a:t>Γ.</a:t>
            </a:r>
            <a:r>
              <a:rPr lang="en-US" altLang="en-CY"/>
              <a:t> </a:t>
            </a:r>
            <a:r>
              <a:rPr lang="el-GR" altLang="en-CY"/>
              <a:t>κάτω εξάρθρημα</a:t>
            </a:r>
          </a:p>
          <a:p>
            <a:pPr eaLnBrk="1" hangingPunct="1">
              <a:buFontTx/>
              <a:buNone/>
            </a:pPr>
            <a:r>
              <a:rPr lang="el-GR" altLang="en-CY"/>
              <a:t>Δ. άνω εξάρθρημα </a:t>
            </a:r>
          </a:p>
          <a:p>
            <a:pPr eaLnBrk="1" hangingPunct="1">
              <a:buFontTx/>
              <a:buNone/>
            </a:pPr>
            <a:r>
              <a:rPr lang="el-GR" altLang="en-CY"/>
              <a:t>Ε. πολλαπλών             	κατευθύνσεων</a:t>
            </a:r>
            <a:endParaRPr lang="en-GB" altLang="en-CY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1984977-0F13-8D40-8087-CF1DE1481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467600" cy="1676400"/>
          </a:xfrm>
        </p:spPr>
        <p:txBody>
          <a:bodyPr anchor="ctr"/>
          <a:lstStyle/>
          <a:p>
            <a:pPr eaLnBrk="1" hangingPunct="1"/>
            <a:r>
              <a:rPr lang="el-GR" altLang="en-CY" sz="4800" u="sng"/>
              <a:t>Ταξινόμηση</a:t>
            </a:r>
            <a:endParaRPr lang="en-GB" altLang="en-CY" sz="4800" u="sng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737E3D3-49C0-7B42-951E-5584C1BF81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6781800" cy="3581400"/>
          </a:xfrm>
        </p:spPr>
        <p:txBody>
          <a:bodyPr/>
          <a:lstStyle/>
          <a:p>
            <a:pPr algn="l" eaLnBrk="1" hangingPunct="1"/>
            <a:r>
              <a:rPr lang="el-GR" altLang="en-CY" sz="4400">
                <a:solidFill>
                  <a:srgbClr val="FFFF00"/>
                </a:solidFill>
              </a:rPr>
              <a:t>Βαθμός αστάθειας</a:t>
            </a:r>
          </a:p>
          <a:p>
            <a:pPr algn="l" eaLnBrk="1" hangingPunct="1"/>
            <a:r>
              <a:rPr lang="el-GR" altLang="en-CY" sz="3600"/>
              <a:t>Α. πλήρες εξάρθρημα</a:t>
            </a:r>
          </a:p>
          <a:p>
            <a:pPr algn="l" eaLnBrk="1" hangingPunct="1"/>
            <a:r>
              <a:rPr lang="el-GR" altLang="en-CY" sz="3600"/>
              <a:t>Β. υπεξάρθρημα</a:t>
            </a:r>
          </a:p>
          <a:p>
            <a:pPr algn="l" eaLnBrk="1" hangingPunct="1"/>
            <a:r>
              <a:rPr lang="el-GR" altLang="en-CY" sz="3600"/>
              <a:t>Γ. αίσθημα φόβου επεικείμενου                        </a:t>
            </a:r>
            <a:endParaRPr lang="en-US" altLang="en-CY" sz="3600"/>
          </a:p>
          <a:p>
            <a:pPr algn="l" eaLnBrk="1" hangingPunct="1"/>
            <a:r>
              <a:rPr lang="en-US" altLang="en-CY" sz="3600"/>
              <a:t>    </a:t>
            </a:r>
            <a:r>
              <a:rPr lang="el-GR" altLang="en-CY" sz="3600"/>
              <a:t>εξαρθρήματος (</a:t>
            </a:r>
            <a:r>
              <a:rPr lang="en-US" altLang="en-CY" sz="3600"/>
              <a:t>Apprehension)</a:t>
            </a:r>
            <a:endParaRPr lang="en-GB" altLang="en-CY" sz="36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AFA6514-2DC7-5641-BA0C-6336A38D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71800"/>
            <a:ext cx="2514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n-CY"/>
              <a:t>Ι. εκούσια</a:t>
            </a:r>
          </a:p>
          <a:p>
            <a:pPr algn="ctr" eaLnBrk="1" hangingPunct="1">
              <a:buFontTx/>
              <a:buNone/>
            </a:pPr>
            <a:r>
              <a:rPr lang="el-GR" altLang="en-CY"/>
              <a:t>ΙΙ. ακούσια</a:t>
            </a:r>
            <a:endParaRPr lang="en-GB" altLang="en-CY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A8CD68-716A-8C42-95FF-2CAC0A38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304800"/>
            <a:ext cx="3505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3600" u="sng"/>
              <a:t>Ταξινόμηση</a:t>
            </a:r>
            <a:endParaRPr lang="en-GB" altLang="en-CY" sz="3600" u="sng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9104B6A-CE1D-DD4B-BF37-6AB94AB6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 sz="3600" b="1">
                <a:solidFill>
                  <a:srgbClr val="FFFF00"/>
                </a:solidFill>
              </a:rPr>
              <a:t>Κατεύθυνση εξαρθρήματος</a:t>
            </a:r>
          </a:p>
          <a:p>
            <a:pPr eaLnBrk="1" hangingPunct="1"/>
            <a:r>
              <a:rPr lang="el-GR" altLang="en-CY" sz="4400" b="1">
                <a:solidFill>
                  <a:srgbClr val="FFFF00"/>
                </a:solidFill>
              </a:rPr>
              <a:t>Α. Πρόσθιο</a:t>
            </a:r>
            <a:r>
              <a:rPr lang="en-US" altLang="en-CY"/>
              <a:t>:</a:t>
            </a:r>
            <a:r>
              <a:rPr lang="el-GR" altLang="en-CY"/>
              <a:t> απαγωγή + έκταση</a:t>
            </a:r>
          </a:p>
          <a:p>
            <a:pPr eaLnBrk="1" hangingPunct="1">
              <a:buFontTx/>
              <a:buNone/>
            </a:pPr>
            <a:r>
              <a:rPr lang="el-GR" altLang="en-CY"/>
              <a:t>                               + εξ. στροφή</a:t>
            </a:r>
          </a:p>
          <a:p>
            <a:pPr eaLnBrk="1" hangingPunct="1">
              <a:buFontTx/>
              <a:buNone/>
            </a:pPr>
            <a:r>
              <a:rPr lang="el-GR" altLang="en-CY"/>
              <a:t>                              </a:t>
            </a:r>
          </a:p>
        </p:txBody>
      </p:sp>
      <p:pic>
        <p:nvPicPr>
          <p:cNvPr id="14340" name="Picture 11">
            <a:extLst>
              <a:ext uri="{FF2B5EF4-FFF2-40B4-BE49-F238E27FC236}">
                <a16:creationId xmlns:a16="http://schemas.microsoft.com/office/drawing/2014/main" id="{6CF5BAB7-7913-D648-9B67-EF7F85D0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6213"/>
            <a:ext cx="25908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>
            <a:extLst>
              <a:ext uri="{FF2B5EF4-FFF2-40B4-BE49-F238E27FC236}">
                <a16:creationId xmlns:a16="http://schemas.microsoft.com/office/drawing/2014/main" id="{D8376869-7B9D-354F-BA78-262F73AB8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14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>
            <a:extLst>
              <a:ext uri="{FF2B5EF4-FFF2-40B4-BE49-F238E27FC236}">
                <a16:creationId xmlns:a16="http://schemas.microsoft.com/office/drawing/2014/main" id="{7C1CCA52-488A-424A-B692-81849CCF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6670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9">
            <a:extLst>
              <a:ext uri="{FF2B5EF4-FFF2-40B4-BE49-F238E27FC236}">
                <a16:creationId xmlns:a16="http://schemas.microsoft.com/office/drawing/2014/main" id="{52096E00-CD63-4042-BD3A-B97B17BDD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/>
              <a:t>υποκλείδιο</a:t>
            </a:r>
            <a:endParaRPr lang="en-GB" altLang="en-CY"/>
          </a:p>
        </p:txBody>
      </p:sp>
      <p:sp>
        <p:nvSpPr>
          <p:cNvPr id="14344" name="Rectangle 24">
            <a:extLst>
              <a:ext uri="{FF2B5EF4-FFF2-40B4-BE49-F238E27FC236}">
                <a16:creationId xmlns:a16="http://schemas.microsoft.com/office/drawing/2014/main" id="{EDA21BBB-7650-604B-BB5C-D57FF4D8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/>
              <a:t>υποωμογλήνιο</a:t>
            </a:r>
          </a:p>
        </p:txBody>
      </p:sp>
      <p:sp>
        <p:nvSpPr>
          <p:cNvPr id="14345" name="Rectangle 25">
            <a:extLst>
              <a:ext uri="{FF2B5EF4-FFF2-40B4-BE49-F238E27FC236}">
                <a16:creationId xmlns:a16="http://schemas.microsoft.com/office/drawing/2014/main" id="{A0029B55-4E4F-9247-8261-ECFBD949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4497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/>
              <a:t>  υποκορακοειδές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2BC1236-F2A9-6343-91F6-BF3632A31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556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5400" u="sng"/>
              <a:t>Ταξινόμηση</a:t>
            </a:r>
            <a:endParaRPr lang="en-GB" altLang="en-CY" sz="5400" u="sng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E613B05-B74D-7947-9807-76D3A38F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001000" cy="396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CY" sz="3600" b="1">
                <a:solidFill>
                  <a:srgbClr val="FFFF00"/>
                </a:solidFill>
              </a:rPr>
              <a:t>Κατεύθυνση εξαρθρήματος</a:t>
            </a:r>
          </a:p>
          <a:p>
            <a:pPr eaLnBrk="1" hangingPunct="1">
              <a:buFontTx/>
              <a:buNone/>
            </a:pPr>
            <a:r>
              <a:rPr lang="el-GR" altLang="en-CY" sz="4800" b="1">
                <a:solidFill>
                  <a:srgbClr val="FFFF00"/>
                </a:solidFill>
              </a:rPr>
              <a:t>Β. </a:t>
            </a:r>
            <a:r>
              <a:rPr lang="el-GR" altLang="en-CY" sz="4800" b="1" u="sng">
                <a:solidFill>
                  <a:srgbClr val="FFFF00"/>
                </a:solidFill>
              </a:rPr>
              <a:t>Οπίσθια</a:t>
            </a:r>
            <a:r>
              <a:rPr lang="en-US" altLang="en-CY"/>
              <a:t>:</a:t>
            </a:r>
            <a:r>
              <a:rPr lang="el-GR" altLang="en-CY"/>
              <a:t> προσαγωγή + έσω στροφή</a:t>
            </a:r>
            <a:endParaRPr lang="en-GB" altLang="en-CY"/>
          </a:p>
        </p:txBody>
      </p:sp>
      <p:pic>
        <p:nvPicPr>
          <p:cNvPr id="15364" name="Picture 9">
            <a:extLst>
              <a:ext uri="{FF2B5EF4-FFF2-40B4-BE49-F238E27FC236}">
                <a16:creationId xmlns:a16="http://schemas.microsoft.com/office/drawing/2014/main" id="{85C45980-F203-F745-A0A0-389557DA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23209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>
            <a:extLst>
              <a:ext uri="{FF2B5EF4-FFF2-40B4-BE49-F238E27FC236}">
                <a16:creationId xmlns:a16="http://schemas.microsoft.com/office/drawing/2014/main" id="{3326045E-674C-FE46-8C0C-9607AF46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3749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>
            <a:extLst>
              <a:ext uri="{FF2B5EF4-FFF2-40B4-BE49-F238E27FC236}">
                <a16:creationId xmlns:a16="http://schemas.microsoft.com/office/drawing/2014/main" id="{25DEC827-A547-E541-88F4-9D8023B4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2193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3">
            <a:extLst>
              <a:ext uri="{FF2B5EF4-FFF2-40B4-BE49-F238E27FC236}">
                <a16:creationId xmlns:a16="http://schemas.microsoft.com/office/drawing/2014/main" id="{6A12CC17-FFF6-3042-BFA2-EA26BA509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3532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/>
              <a:t>      υποακάνθιο</a:t>
            </a:r>
            <a:r>
              <a:rPr lang="en-US" altLang="en-CY"/>
              <a:t> </a:t>
            </a:r>
            <a:endParaRPr lang="en-GB" altLang="en-CY"/>
          </a:p>
        </p:txBody>
      </p:sp>
      <p:sp>
        <p:nvSpPr>
          <p:cNvPr id="15368" name="Rectangle 15">
            <a:extLst>
              <a:ext uri="{FF2B5EF4-FFF2-40B4-BE49-F238E27FC236}">
                <a16:creationId xmlns:a16="http://schemas.microsoft.com/office/drawing/2014/main" id="{B40EC4C5-BA81-7849-88BD-94C560FB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/>
              <a:t>        υποωμογλήνιο</a:t>
            </a:r>
          </a:p>
        </p:txBody>
      </p:sp>
      <p:sp>
        <p:nvSpPr>
          <p:cNvPr id="15369" name="Rectangle 16">
            <a:extLst>
              <a:ext uri="{FF2B5EF4-FFF2-40B4-BE49-F238E27FC236}">
                <a16:creationId xmlns:a16="http://schemas.microsoft.com/office/drawing/2014/main" id="{5B6D2F0D-D492-DA40-9FC4-547CE812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/>
              <a:t>  υποακρωμιακό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74">
            <a:extLst>
              <a:ext uri="{FF2B5EF4-FFF2-40B4-BE49-F238E27FC236}">
                <a16:creationId xmlns:a16="http://schemas.microsoft.com/office/drawing/2014/main" id="{2B4612F7-1A13-034F-8713-7928E41E8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3400"/>
            <a:ext cx="350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CY" sz="4800" u="sng"/>
              <a:t>Ταξινόμηση</a:t>
            </a:r>
            <a:endParaRPr lang="en-GB" altLang="en-CY" sz="4800" u="sng"/>
          </a:p>
        </p:txBody>
      </p:sp>
      <p:sp>
        <p:nvSpPr>
          <p:cNvPr id="16387" name="Rectangle 3075">
            <a:extLst>
              <a:ext uri="{FF2B5EF4-FFF2-40B4-BE49-F238E27FC236}">
                <a16:creationId xmlns:a16="http://schemas.microsoft.com/office/drawing/2014/main" id="{BA3A8476-9F9A-734C-B4FD-690BA95B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6248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CY" sz="2800" b="1">
                <a:solidFill>
                  <a:srgbClr val="FFFF00"/>
                </a:solidFill>
              </a:rPr>
              <a:t>Κατεύθυνση εξαρθρήματος</a:t>
            </a:r>
            <a:endParaRPr lang="en-US" altLang="en-CY" sz="2800"/>
          </a:p>
          <a:p>
            <a:pPr eaLnBrk="1" hangingPunct="1">
              <a:buFontTx/>
              <a:buNone/>
            </a:pPr>
            <a:r>
              <a:rPr lang="el-GR" altLang="en-CY" sz="4400" b="1">
                <a:solidFill>
                  <a:srgbClr val="FFFF00"/>
                </a:solidFill>
              </a:rPr>
              <a:t> </a:t>
            </a:r>
            <a:r>
              <a:rPr lang="el-GR" altLang="en-CY" sz="4800" b="1">
                <a:solidFill>
                  <a:srgbClr val="FFFF00"/>
                </a:solidFill>
              </a:rPr>
              <a:t>Γ.</a:t>
            </a:r>
            <a:r>
              <a:rPr lang="en-US" altLang="en-CY" sz="4800" b="1">
                <a:solidFill>
                  <a:srgbClr val="FFFF00"/>
                </a:solidFill>
              </a:rPr>
              <a:t> </a:t>
            </a:r>
            <a:r>
              <a:rPr lang="el-GR" altLang="en-CY" sz="4800" b="1">
                <a:solidFill>
                  <a:srgbClr val="FFFF00"/>
                </a:solidFill>
              </a:rPr>
              <a:t>άνω εξάρθρημα</a:t>
            </a:r>
          </a:p>
          <a:p>
            <a:pPr eaLnBrk="1" hangingPunct="1">
              <a:buFontTx/>
              <a:buNone/>
            </a:pPr>
            <a:r>
              <a:rPr lang="el-GR" altLang="en-CY"/>
              <a:t> (Πτώση από ύψος</a:t>
            </a:r>
          </a:p>
          <a:p>
            <a:pPr eaLnBrk="1" hangingPunct="1">
              <a:buFontTx/>
              <a:buNone/>
            </a:pPr>
            <a:r>
              <a:rPr lang="el-GR" altLang="en-CY"/>
              <a:t>   + βραχιόνιο σε     </a:t>
            </a:r>
          </a:p>
          <a:p>
            <a:pPr eaLnBrk="1" hangingPunct="1">
              <a:buFontTx/>
              <a:buNone/>
            </a:pPr>
            <a:r>
              <a:rPr lang="el-GR" altLang="en-CY"/>
              <a:t>                προσαγωγή)</a:t>
            </a:r>
          </a:p>
        </p:txBody>
      </p:sp>
      <p:pic>
        <p:nvPicPr>
          <p:cNvPr id="16388" name="Picture 3076">
            <a:extLst>
              <a:ext uri="{FF2B5EF4-FFF2-40B4-BE49-F238E27FC236}">
                <a16:creationId xmlns:a16="http://schemas.microsoft.com/office/drawing/2014/main" id="{55F39EF4-231C-4449-A10A-D30C864E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052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509698D8-A6DD-8944-8C5E-503FE631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350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CY" sz="4800" u="sng"/>
              <a:t>Ταξινόμηση</a:t>
            </a:r>
            <a:endParaRPr lang="en-GB" altLang="en-CY" sz="4800" u="sng"/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01DBFA36-277A-5E4D-8226-97901EEA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548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 sz="2800" b="1">
                <a:solidFill>
                  <a:srgbClr val="FFFF00"/>
                </a:solidFill>
              </a:rPr>
              <a:t>Κατεύθυνση εξαρθρήματος</a:t>
            </a:r>
            <a:endParaRPr lang="el-GR" altLang="en-CY" sz="2800"/>
          </a:p>
          <a:p>
            <a:pPr eaLnBrk="1" hangingPunct="1"/>
            <a:r>
              <a:rPr lang="el-GR" altLang="en-CY" sz="4400" b="1">
                <a:solidFill>
                  <a:srgbClr val="FFFF00"/>
                </a:solidFill>
              </a:rPr>
              <a:t>Ε. κάτω εξάρθρημα</a:t>
            </a:r>
            <a:endParaRPr lang="en-US" altLang="en-CY" sz="4400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CY"/>
              <a:t>(Υπεραπαγωγή)</a:t>
            </a:r>
          </a:p>
          <a:p>
            <a:pPr eaLnBrk="1" hangingPunct="1">
              <a:buFontTx/>
              <a:buNone/>
            </a:pPr>
            <a:endParaRPr lang="en-GB" altLang="en-CY"/>
          </a:p>
        </p:txBody>
      </p:sp>
      <p:pic>
        <p:nvPicPr>
          <p:cNvPr id="17412" name="Picture 1028">
            <a:extLst>
              <a:ext uri="{FF2B5EF4-FFF2-40B4-BE49-F238E27FC236}">
                <a16:creationId xmlns:a16="http://schemas.microsoft.com/office/drawing/2014/main" id="{B77CD264-BDAB-2845-8C0F-9BF7E0CD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6082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29">
            <a:extLst>
              <a:ext uri="{FF2B5EF4-FFF2-40B4-BE49-F238E27FC236}">
                <a16:creationId xmlns:a16="http://schemas.microsoft.com/office/drawing/2014/main" id="{D484892A-E5B5-CA4C-93DF-F852311A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914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30">
            <a:extLst>
              <a:ext uri="{FF2B5EF4-FFF2-40B4-BE49-F238E27FC236}">
                <a16:creationId xmlns:a16="http://schemas.microsoft.com/office/drawing/2014/main" id="{B8693893-3A14-9C46-9B87-C01558E6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3447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31">
            <a:extLst>
              <a:ext uri="{FF2B5EF4-FFF2-40B4-BE49-F238E27FC236}">
                <a16:creationId xmlns:a16="http://schemas.microsoft.com/office/drawing/2014/main" id="{11B8DACF-2E16-364E-8515-A0B8BDE3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5765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0B56B6E-F3E4-C645-A811-34976180D3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467600" cy="1066800"/>
          </a:xfrm>
        </p:spPr>
        <p:txBody>
          <a:bodyPr anchor="ctr"/>
          <a:lstStyle/>
          <a:p>
            <a:pPr algn="l" eaLnBrk="1" hangingPunct="1"/>
            <a:r>
              <a:rPr lang="en-US" altLang="en-CY" sz="4400" u="sng"/>
              <a:t>INSTABILITY</a:t>
            </a:r>
            <a:br>
              <a:rPr lang="el-GR" altLang="en-CY" sz="4400" u="sng"/>
            </a:br>
            <a:r>
              <a:rPr lang="en-US" altLang="en-CY" sz="4400" u="sng"/>
              <a:t>Matsen</a:t>
            </a:r>
            <a:endParaRPr lang="en-GB" altLang="en-CY" sz="4400" u="sng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473AF2E-B714-CE4D-8CE3-F0FD401E01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2590800"/>
            <a:ext cx="2895600" cy="2971800"/>
          </a:xfrm>
        </p:spPr>
        <p:txBody>
          <a:bodyPr/>
          <a:lstStyle/>
          <a:p>
            <a:pPr algn="l" eaLnBrk="1" hangingPunct="1"/>
            <a:r>
              <a:rPr lang="en-US" altLang="en-CY" sz="3200">
                <a:solidFill>
                  <a:srgbClr val="FFFF00"/>
                </a:solidFill>
              </a:rPr>
              <a:t>T.U.B.S</a:t>
            </a:r>
            <a:endParaRPr lang="el-GR" altLang="en-CY" sz="3200" b="1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en-CY" sz="3200" b="1">
                <a:solidFill>
                  <a:srgbClr val="FFFF00"/>
                </a:solidFill>
              </a:rPr>
              <a:t>T</a:t>
            </a:r>
            <a:r>
              <a:rPr lang="en-US" altLang="en-CY" sz="3200" b="1"/>
              <a:t> </a:t>
            </a:r>
            <a:r>
              <a:rPr lang="en-US" altLang="en-CY" sz="3200"/>
              <a:t>raumatic</a:t>
            </a:r>
          </a:p>
          <a:p>
            <a:pPr algn="l" eaLnBrk="1" hangingPunct="1"/>
            <a:r>
              <a:rPr lang="en-US" altLang="en-CY" sz="3200" b="1">
                <a:solidFill>
                  <a:srgbClr val="FFFF00"/>
                </a:solidFill>
              </a:rPr>
              <a:t>U</a:t>
            </a:r>
            <a:r>
              <a:rPr lang="en-US" altLang="en-CY" sz="3200" b="1"/>
              <a:t> </a:t>
            </a:r>
            <a:r>
              <a:rPr lang="en-US" altLang="en-CY" sz="3200"/>
              <a:t>nidirectional</a:t>
            </a:r>
          </a:p>
          <a:p>
            <a:pPr algn="l" eaLnBrk="1" hangingPunct="1"/>
            <a:r>
              <a:rPr lang="en-US" altLang="en-CY" sz="3200" b="1">
                <a:solidFill>
                  <a:srgbClr val="FFFF00"/>
                </a:solidFill>
              </a:rPr>
              <a:t>B</a:t>
            </a:r>
            <a:r>
              <a:rPr lang="en-US" altLang="en-CY" sz="3200" b="1"/>
              <a:t> </a:t>
            </a:r>
            <a:r>
              <a:rPr lang="en-US" altLang="en-CY" sz="3200"/>
              <a:t>ankart lesion</a:t>
            </a:r>
          </a:p>
          <a:p>
            <a:pPr algn="l" eaLnBrk="1" hangingPunct="1"/>
            <a:r>
              <a:rPr lang="en-US" altLang="en-CY" sz="3200" b="1">
                <a:solidFill>
                  <a:srgbClr val="FFFF00"/>
                </a:solidFill>
              </a:rPr>
              <a:t>S</a:t>
            </a:r>
            <a:r>
              <a:rPr lang="en-US" altLang="en-CY" sz="3200" b="1"/>
              <a:t> </a:t>
            </a:r>
            <a:r>
              <a:rPr lang="en-US" altLang="en-CY" sz="3200"/>
              <a:t>urgery</a:t>
            </a:r>
            <a:endParaRPr lang="en-GB" altLang="en-CY" sz="32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C6FC3A1-AFB5-3144-84E4-587D7E08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146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CY">
                <a:solidFill>
                  <a:srgbClr val="FFFF00"/>
                </a:solidFill>
              </a:rPr>
              <a:t>A.M.B.R.I</a:t>
            </a:r>
            <a:endParaRPr lang="el-GR" altLang="en-CY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CY" b="1">
                <a:solidFill>
                  <a:srgbClr val="FFFF00"/>
                </a:solidFill>
              </a:rPr>
              <a:t>A</a:t>
            </a:r>
            <a:r>
              <a:rPr lang="en-US" altLang="en-CY"/>
              <a:t> traumatic</a:t>
            </a:r>
          </a:p>
          <a:p>
            <a:pPr eaLnBrk="1" hangingPunct="1">
              <a:buFontTx/>
              <a:buNone/>
            </a:pPr>
            <a:r>
              <a:rPr lang="en-US" altLang="en-CY" b="1">
                <a:solidFill>
                  <a:srgbClr val="FFFF00"/>
                </a:solidFill>
              </a:rPr>
              <a:t>M</a:t>
            </a:r>
            <a:r>
              <a:rPr lang="en-US" altLang="en-CY"/>
              <a:t> ultidirectional</a:t>
            </a:r>
          </a:p>
          <a:p>
            <a:pPr eaLnBrk="1" hangingPunct="1">
              <a:buFontTx/>
              <a:buNone/>
            </a:pPr>
            <a:r>
              <a:rPr lang="en-US" altLang="en-CY" b="1">
                <a:solidFill>
                  <a:srgbClr val="FFFF00"/>
                </a:solidFill>
              </a:rPr>
              <a:t>B</a:t>
            </a:r>
            <a:r>
              <a:rPr lang="en-US" altLang="en-CY"/>
              <a:t> ilateral</a:t>
            </a:r>
          </a:p>
          <a:p>
            <a:pPr eaLnBrk="1" hangingPunct="1">
              <a:buFontTx/>
              <a:buNone/>
            </a:pPr>
            <a:r>
              <a:rPr lang="en-US" altLang="en-CY" b="1">
                <a:solidFill>
                  <a:srgbClr val="FFFF00"/>
                </a:solidFill>
              </a:rPr>
              <a:t>R</a:t>
            </a:r>
            <a:r>
              <a:rPr lang="en-US" altLang="en-CY"/>
              <a:t> ehabilitation</a:t>
            </a:r>
          </a:p>
          <a:p>
            <a:pPr eaLnBrk="1" hangingPunct="1">
              <a:buFontTx/>
              <a:buNone/>
            </a:pPr>
            <a:r>
              <a:rPr lang="en-US" altLang="en-CY" b="1">
                <a:solidFill>
                  <a:srgbClr val="FFFF00"/>
                </a:solidFill>
              </a:rPr>
              <a:t>I</a:t>
            </a:r>
            <a:r>
              <a:rPr lang="en-US" altLang="en-CY"/>
              <a:t> nferior capsular shift</a:t>
            </a:r>
            <a:endParaRPr lang="en-GB" altLang="en-CY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AE3514-7527-CB46-AAE5-135084E08D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7772400" cy="1524000"/>
          </a:xfrm>
        </p:spPr>
        <p:txBody>
          <a:bodyPr anchor="ctr"/>
          <a:lstStyle/>
          <a:p>
            <a:pPr eaLnBrk="1" hangingPunct="1"/>
            <a:r>
              <a:rPr lang="el-GR" altLang="en-CY" sz="3600" u="sng"/>
              <a:t>ΤΡΑΥΜΑΤΙΚΗ ΑΣΤΑΘΕΙΑ</a:t>
            </a:r>
            <a:br>
              <a:rPr lang="el-GR" altLang="en-CY" sz="3600" b="1"/>
            </a:br>
            <a:br>
              <a:rPr lang="el-GR" altLang="en-CY" sz="3600" b="1"/>
            </a:br>
            <a:r>
              <a:rPr lang="el-GR" altLang="en-CY" sz="3600" b="1">
                <a:solidFill>
                  <a:srgbClr val="FFFF00"/>
                </a:solidFill>
              </a:rPr>
              <a:t>Υποτροπιάζον πρόσθιο εξάρθρημα</a:t>
            </a:r>
            <a:r>
              <a:rPr lang="el-GR" altLang="en-CY" sz="3600" b="1"/>
              <a:t> </a:t>
            </a:r>
            <a:endParaRPr lang="en-GB" altLang="en-CY" sz="3600" b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031F6FD-B475-1640-AC2E-DDF622DC07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324600" cy="3048000"/>
          </a:xfrm>
        </p:spPr>
        <p:txBody>
          <a:bodyPr/>
          <a:lstStyle/>
          <a:p>
            <a:pPr algn="l" eaLnBrk="1" hangingPunct="1"/>
            <a:r>
              <a:rPr lang="el-GR" altLang="en-CY" sz="3200" b="1"/>
              <a:t>Σχέση με</a:t>
            </a:r>
            <a:r>
              <a:rPr lang="en-US" altLang="en-CY" sz="3200" b="1"/>
              <a:t>:</a:t>
            </a:r>
          </a:p>
          <a:p>
            <a:pPr algn="l" eaLnBrk="1" hangingPunct="1"/>
            <a:r>
              <a:rPr lang="el-GR" altLang="en-CY" sz="3200" b="1"/>
              <a:t>Α.</a:t>
            </a:r>
            <a:r>
              <a:rPr lang="el-GR" altLang="en-CY" sz="3200"/>
              <a:t> Προδιαθεσικούς παράγοντες</a:t>
            </a:r>
          </a:p>
          <a:p>
            <a:pPr algn="l" eaLnBrk="1" hangingPunct="1"/>
            <a:r>
              <a:rPr lang="el-GR" altLang="en-CY" sz="3200" b="1"/>
              <a:t>Β.</a:t>
            </a:r>
            <a:r>
              <a:rPr lang="el-GR" altLang="en-CY" sz="3200"/>
              <a:t> Πρώτο εξάρθρημα</a:t>
            </a:r>
          </a:p>
          <a:p>
            <a:pPr algn="l" eaLnBrk="1" hangingPunct="1"/>
            <a:r>
              <a:rPr lang="el-GR" altLang="en-CY" sz="3200" b="1"/>
              <a:t>Γ.</a:t>
            </a:r>
            <a:r>
              <a:rPr lang="el-GR" altLang="en-CY" sz="3200"/>
              <a:t> Βλάβες απότοκες του πρώτου                                                                                                                                                 εξαρθρήματος</a:t>
            </a:r>
            <a:endParaRPr lang="en-GB" altLang="en-CY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7EBD51-CD94-6946-8057-A7629E015B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609600"/>
            <a:ext cx="9144000" cy="3810000"/>
          </a:xfrm>
        </p:spPr>
        <p:txBody>
          <a:bodyPr anchor="ctr"/>
          <a:lstStyle/>
          <a:p>
            <a:pPr eaLnBrk="1" hangingPunct="1"/>
            <a:r>
              <a:rPr lang="el-GR" altLang="en-CY" sz="3600" u="sng"/>
              <a:t>ΤΡΑΥΜΑΤΙΚΗ ΑΣΤΑΘΕΙΑ</a:t>
            </a:r>
            <a:r>
              <a:rPr lang="en-US" altLang="en-CY" sz="4400"/>
              <a:t> </a:t>
            </a:r>
            <a:br>
              <a:rPr lang="el-GR" altLang="en-CY" sz="4400"/>
            </a:br>
            <a:r>
              <a:rPr lang="el-GR" altLang="en-CY" sz="3600" b="1"/>
              <a:t>Υποτροπιάζον πρόσθιο εξάρθρημα </a:t>
            </a:r>
            <a:br>
              <a:rPr lang="el-GR" altLang="en-CY" sz="4400"/>
            </a:br>
            <a:r>
              <a:rPr lang="el-GR" altLang="en-CY" sz="4800">
                <a:solidFill>
                  <a:srgbClr val="FFFF00"/>
                </a:solidFill>
              </a:rPr>
              <a:t>Α. </a:t>
            </a:r>
            <a:r>
              <a:rPr lang="el-GR" altLang="en-CY" sz="4800" i="1">
                <a:solidFill>
                  <a:srgbClr val="FFFF00"/>
                </a:solidFill>
              </a:rPr>
              <a:t>Προδιαθεσικοί παράγοντες</a:t>
            </a:r>
            <a:r>
              <a:rPr lang="en-US" altLang="en-CY" sz="4400"/>
              <a:t>:</a:t>
            </a:r>
            <a:endParaRPr lang="en-GB" altLang="en-CY" sz="4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DC7FEE-813A-5942-851C-CC50273E31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7696200" cy="2590800"/>
          </a:xfrm>
        </p:spPr>
        <p:txBody>
          <a:bodyPr/>
          <a:lstStyle/>
          <a:p>
            <a:pPr algn="l" eaLnBrk="1" hangingPunct="1"/>
            <a:r>
              <a:rPr lang="el-GR" altLang="en-CY" sz="3600"/>
              <a:t>    οπισθίας συστροφής κεφαλής βραχ</a:t>
            </a:r>
            <a:r>
              <a:rPr lang="en-US" altLang="en-CY" sz="3600"/>
              <a:t>.</a:t>
            </a:r>
            <a:endParaRPr lang="el-GR" altLang="en-CY" sz="3600"/>
          </a:p>
          <a:p>
            <a:pPr algn="l" eaLnBrk="1" hangingPunct="1"/>
            <a:r>
              <a:rPr lang="el-GR" altLang="en-CY" sz="3600"/>
              <a:t>   προσθίας απόκλισης ωμογλήνης</a:t>
            </a:r>
          </a:p>
          <a:p>
            <a:pPr algn="l" eaLnBrk="1" hangingPunct="1"/>
            <a:r>
              <a:rPr lang="el-GR" altLang="en-CY" sz="3600"/>
              <a:t>   </a:t>
            </a:r>
            <a:r>
              <a:rPr lang="en-US" altLang="en-CY" sz="3600"/>
              <a:t>Rotator cuff interval</a:t>
            </a:r>
            <a:r>
              <a:rPr lang="el-GR" altLang="en-CY" sz="3600"/>
              <a:t> </a:t>
            </a:r>
            <a:r>
              <a:rPr lang="en-US" altLang="en-CY" sz="3600"/>
              <a:t>lesion</a:t>
            </a:r>
            <a:endParaRPr lang="en-GB" altLang="en-CY" sz="36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485FC0D7-4D61-B448-96F8-B78AA782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46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E2199B77-16C1-1E4E-AA29-9208D043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971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A452CB5C-5767-0C4D-B357-54ED74C9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178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8">
            <a:extLst>
              <a:ext uri="{FF2B5EF4-FFF2-40B4-BE49-F238E27FC236}">
                <a16:creationId xmlns:a16="http://schemas.microsoft.com/office/drawing/2014/main" id="{366ED217-8E8A-ED44-B259-B35DFDB911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2971800"/>
            <a:ext cx="0" cy="381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0488" name="Line 10">
            <a:extLst>
              <a:ext uri="{FF2B5EF4-FFF2-40B4-BE49-F238E27FC236}">
                <a16:creationId xmlns:a16="http://schemas.microsoft.com/office/drawing/2014/main" id="{25FFE2D8-2B69-3045-8097-2E6AD02AB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62200"/>
            <a:ext cx="0" cy="381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9B20D1-80E4-D749-9A6F-24791908B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2362200"/>
          </a:xfrm>
        </p:spPr>
        <p:txBody>
          <a:bodyPr/>
          <a:lstStyle/>
          <a:p>
            <a:pPr eaLnBrk="1" hangingPunct="1"/>
            <a:r>
              <a:rPr lang="el-GR" altLang="en-CY" sz="3600" u="sng"/>
              <a:t>ΤΡΑΥΜΑΤΙΚΗ ΑΣΤΑΘΕΙΑ</a:t>
            </a:r>
            <a:br>
              <a:rPr lang="en-US" altLang="en-CY"/>
            </a:br>
            <a:br>
              <a:rPr lang="el-GR" altLang="en-CY"/>
            </a:br>
            <a:r>
              <a:rPr lang="el-GR" altLang="en-CY" b="1">
                <a:solidFill>
                  <a:srgbClr val="FFFF00"/>
                </a:solidFill>
              </a:rPr>
              <a:t>Β.</a:t>
            </a:r>
            <a:r>
              <a:rPr lang="el-GR" altLang="en-CY">
                <a:solidFill>
                  <a:srgbClr val="FFFF00"/>
                </a:solidFill>
              </a:rPr>
              <a:t> </a:t>
            </a:r>
            <a:r>
              <a:rPr lang="el-GR" altLang="en-CY" sz="3600" b="1">
                <a:solidFill>
                  <a:srgbClr val="FFFF00"/>
                </a:solidFill>
              </a:rPr>
              <a:t>παράγοντες που συνδέονται με το πρώτο εξάρθρημα</a:t>
            </a:r>
            <a:endParaRPr lang="en-GB" altLang="en-CY" sz="3600" b="1">
              <a:solidFill>
                <a:srgbClr val="FFFF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293D23F-90AC-BA43-86D7-AAB5FAF12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352800"/>
            <a:ext cx="7772400" cy="2362200"/>
          </a:xfrm>
        </p:spPr>
        <p:txBody>
          <a:bodyPr/>
          <a:lstStyle/>
          <a:p>
            <a:pPr eaLnBrk="1" hangingPunct="1"/>
            <a:r>
              <a:rPr lang="el-GR" altLang="en-CY" sz="3600"/>
              <a:t>Ηλικία</a:t>
            </a:r>
          </a:p>
          <a:p>
            <a:pPr eaLnBrk="1" hangingPunct="1"/>
            <a:r>
              <a:rPr lang="el-GR" altLang="en-CY" sz="3600"/>
              <a:t>Χρόνος ακινητοποίησης</a:t>
            </a:r>
          </a:p>
          <a:p>
            <a:pPr eaLnBrk="1" hangingPunct="1"/>
            <a:r>
              <a:rPr lang="el-GR" altLang="en-CY" sz="3600"/>
              <a:t>Ενταση αρχικού τραυματισμού</a:t>
            </a:r>
          </a:p>
          <a:p>
            <a:pPr eaLnBrk="1" hangingPunct="1"/>
            <a:endParaRPr lang="en-GB" altLang="en-CY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07CAF9-D0EA-D340-A684-0B982737DF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5410200" cy="1066800"/>
          </a:xfrm>
          <a:solidFill>
            <a:srgbClr val="CC0066"/>
          </a:solidFill>
        </p:spPr>
        <p:txBody>
          <a:bodyPr anchor="ctr"/>
          <a:lstStyle/>
          <a:p>
            <a:pPr algn="l" eaLnBrk="1" hangingPunct="1"/>
            <a:r>
              <a:rPr lang="el-GR" altLang="en-CY" sz="3600" u="sng"/>
              <a:t>Ανατομία</a:t>
            </a:r>
            <a:r>
              <a:rPr lang="en-US" altLang="en-CY" sz="3600" u="sng"/>
              <a:t> </a:t>
            </a:r>
            <a:r>
              <a:rPr lang="el-GR" altLang="en-CY" sz="3600" u="sng"/>
              <a:t>Γληνοβραχιόνιας  αρθρωσης</a:t>
            </a:r>
            <a:endParaRPr lang="en-GB" altLang="en-CY" sz="3600" u="sng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AD0FF7-BD44-7649-8A35-E9BA75219B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8915400" cy="3200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600" b="1" u="sng">
                <a:solidFill>
                  <a:srgbClr val="FFFF00"/>
                </a:solidFill>
              </a:rPr>
              <a:t>Αρθρική επιφάνεια κεφαλής βραχιονίου</a:t>
            </a:r>
            <a:endParaRPr lang="en-US" altLang="en-CY" sz="3600" b="1" u="sng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en-CY" sz="2800" b="1">
                <a:solidFill>
                  <a:srgbClr val="FFFF00"/>
                </a:solidFill>
              </a:rPr>
              <a:t>Retroversion 30 degrees</a:t>
            </a:r>
          </a:p>
          <a:p>
            <a:pPr algn="l" eaLnBrk="1" hangingPunct="1"/>
            <a:r>
              <a:rPr lang="en-US" altLang="en-CY" sz="2800" b="1">
                <a:solidFill>
                  <a:srgbClr val="FFFF00"/>
                </a:solidFill>
              </a:rPr>
              <a:t>Upward tilt 45 degrees</a:t>
            </a:r>
          </a:p>
          <a:p>
            <a:pPr algn="l" eaLnBrk="1" hangingPunct="1">
              <a:buFontTx/>
              <a:buChar char="•"/>
            </a:pPr>
            <a:endParaRPr lang="en-GB" altLang="en-CY" sz="2000"/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6CE300A-8447-AF44-8B2F-627A39AF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71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Y" altLang="en-CY" sz="2400">
              <a:solidFill>
                <a:schemeClr val="tx1"/>
              </a:solidFill>
            </a:endParaRP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2A86EF90-C7FB-304E-9BBE-82616928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810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AFC6F6D-5C1D-8F4B-AE4C-AE837B115F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534400" cy="1447800"/>
          </a:xfrm>
        </p:spPr>
        <p:txBody>
          <a:bodyPr anchor="ctr"/>
          <a:lstStyle/>
          <a:p>
            <a:pPr algn="l" eaLnBrk="1" hangingPunct="1"/>
            <a:r>
              <a:rPr lang="el-GR" altLang="en-CY" sz="2800" b="1"/>
              <a:t>ΤΡΑΥΜΑΤΙΚΗ ΑΣΤΑΘΕΙΑ</a:t>
            </a:r>
            <a:br>
              <a:rPr lang="el-GR" altLang="en-CY" sz="3600" b="1"/>
            </a:br>
            <a:r>
              <a:rPr lang="el-GR" altLang="en-CY" sz="4400" b="1">
                <a:solidFill>
                  <a:srgbClr val="FFFF00"/>
                </a:solidFill>
              </a:rPr>
              <a:t>Γ</a:t>
            </a:r>
            <a:r>
              <a:rPr lang="el-GR" altLang="en-CY" sz="3200" b="1">
                <a:solidFill>
                  <a:srgbClr val="FFFF00"/>
                </a:solidFill>
              </a:rPr>
              <a:t>Ι. </a:t>
            </a:r>
            <a:r>
              <a:rPr lang="el-GR" altLang="en-CY" sz="3200" b="1" i="1" u="sng">
                <a:solidFill>
                  <a:srgbClr val="FFFF00"/>
                </a:solidFill>
              </a:rPr>
              <a:t>Βλάβες απότοκες του πρώτου εξαρθρήματος</a:t>
            </a:r>
            <a:endParaRPr lang="en-GB" altLang="en-CY" sz="3200" b="1">
              <a:solidFill>
                <a:srgbClr val="FFFF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E87D18-DD49-6E49-835D-F746CF283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65532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200">
                <a:solidFill>
                  <a:srgbClr val="FFFF00"/>
                </a:solidFill>
              </a:rPr>
              <a:t>Η</a:t>
            </a:r>
            <a:r>
              <a:rPr lang="en-US" altLang="en-CY" sz="3200">
                <a:solidFill>
                  <a:srgbClr val="FFFF00"/>
                </a:solidFill>
              </a:rPr>
              <a:t>ill- Sachs lesion</a:t>
            </a:r>
            <a:r>
              <a:rPr lang="el-GR" altLang="en-CY" sz="3200">
                <a:solidFill>
                  <a:srgbClr val="FFFF00"/>
                </a:solidFill>
              </a:rPr>
              <a:t> </a:t>
            </a:r>
            <a:r>
              <a:rPr lang="el-GR" altLang="en-CY" sz="2800">
                <a:solidFill>
                  <a:srgbClr val="FFFF00"/>
                </a:solidFill>
              </a:rPr>
              <a:t>(50%)</a:t>
            </a:r>
            <a:endParaRPr lang="en-US" altLang="en-CY" sz="2800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l-GR" altLang="en-CY"/>
              <a:t>Κάταγμα μείζονος βραχιονίου ογκώματος</a:t>
            </a:r>
          </a:p>
          <a:p>
            <a:pPr algn="l" eaLnBrk="1" hangingPunct="1">
              <a:buFontTx/>
              <a:buChar char="•"/>
            </a:pPr>
            <a:r>
              <a:rPr lang="el-GR" altLang="en-CY"/>
              <a:t>Ρήξη στροφικού πετάλου</a:t>
            </a:r>
            <a:endParaRPr lang="en-GB" altLang="en-CY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66A1B4A0-46A3-AB4D-9438-41FAD9A4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337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2788E6EF-56DF-3E4C-95AA-C111EFFA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2282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FC1AF2-17E9-8B4F-8128-7C1FF80C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2800"/>
              <a:t>ΤΡΑΥΜΑΤΙΚΗ ΑΣΤΑΘΕΙΑ</a:t>
            </a:r>
            <a:br>
              <a:rPr lang="el-GR" altLang="en-CY" sz="3600"/>
            </a:br>
            <a:r>
              <a:rPr lang="el-GR" altLang="en-CY" sz="4000" b="1"/>
              <a:t>Γ</a:t>
            </a:r>
            <a:r>
              <a:rPr lang="el-GR" altLang="en-CY" sz="2800" b="1"/>
              <a:t> </a:t>
            </a:r>
            <a:r>
              <a:rPr lang="el-GR" altLang="en-CY" sz="2400" b="1"/>
              <a:t>Ι</a:t>
            </a:r>
            <a:r>
              <a:rPr lang="el-GR" altLang="en-CY" sz="4000" b="1"/>
              <a:t>.</a:t>
            </a:r>
            <a:r>
              <a:rPr lang="el-GR" altLang="en-CY" sz="2800"/>
              <a:t> </a:t>
            </a:r>
            <a:r>
              <a:rPr lang="el-GR" altLang="en-CY" sz="3600" i="1" u="sng"/>
              <a:t>Βλάβες απότοκες του πρώτου εξαρθρήματος</a:t>
            </a:r>
            <a:endParaRPr lang="en-GB" altLang="en-CY" sz="36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FBC3BCB-9231-6D46-B6ED-9B1D3562F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6248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CY">
                <a:solidFill>
                  <a:srgbClr val="FFFF00"/>
                </a:solidFill>
              </a:rPr>
              <a:t>Κάταγμα</a:t>
            </a:r>
            <a:r>
              <a:rPr lang="el-GR" altLang="en-CY" sz="2800">
                <a:solidFill>
                  <a:srgbClr val="FFFF00"/>
                </a:solidFill>
              </a:rPr>
              <a:t> </a:t>
            </a:r>
            <a:r>
              <a:rPr lang="el-GR" altLang="en-CY">
                <a:solidFill>
                  <a:srgbClr val="FFFF00"/>
                </a:solidFill>
              </a:rPr>
              <a:t>μείζονος</a:t>
            </a:r>
            <a:r>
              <a:rPr lang="el-GR" altLang="en-CY" sz="2800">
                <a:solidFill>
                  <a:srgbClr val="FFFF00"/>
                </a:solidFill>
              </a:rPr>
              <a:t> </a:t>
            </a:r>
            <a:r>
              <a:rPr lang="el-GR" altLang="en-CY">
                <a:solidFill>
                  <a:srgbClr val="FFFF00"/>
                </a:solidFill>
              </a:rPr>
              <a:t>βραχιονίου ογκώματος</a:t>
            </a:r>
            <a:r>
              <a:rPr lang="el-GR" altLang="en-CY" sz="2400">
                <a:solidFill>
                  <a:srgbClr val="FFFF00"/>
                </a:solidFill>
              </a:rPr>
              <a:t>(15-35%)</a:t>
            </a:r>
            <a:endParaRPr lang="el-GR" altLang="en-CY"/>
          </a:p>
          <a:p>
            <a:pPr eaLnBrk="1" hangingPunct="1"/>
            <a:r>
              <a:rPr lang="el-GR" altLang="en-CY" sz="2400"/>
              <a:t>Η</a:t>
            </a:r>
            <a:r>
              <a:rPr lang="en-US" altLang="en-CY" sz="2400"/>
              <a:t>ill- Sachs lesion</a:t>
            </a:r>
            <a:r>
              <a:rPr lang="el-GR" altLang="en-CY" sz="240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l-GR" altLang="en-CY" sz="2400"/>
              <a:t>Ρήξη στροφικού πετάλου</a:t>
            </a:r>
            <a:endParaRPr lang="en-GB" altLang="en-CY" sz="2400"/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21E3B51C-06CA-C647-8F71-BA9B7D3F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23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1CDB9A97-5614-524A-8439-961D8AC0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078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>
            <a:extLst>
              <a:ext uri="{FF2B5EF4-FFF2-40B4-BE49-F238E27FC236}">
                <a16:creationId xmlns:a16="http://schemas.microsoft.com/office/drawing/2014/main" id="{938F51D8-768C-AE4B-81D3-03F2EAD3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962400"/>
            <a:ext cx="2289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>
            <a:extLst>
              <a:ext uri="{FF2B5EF4-FFF2-40B4-BE49-F238E27FC236}">
                <a16:creationId xmlns:a16="http://schemas.microsoft.com/office/drawing/2014/main" id="{775D5680-A613-064A-9F2C-A51BA842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FA2EEB-C663-7B41-976D-767760B7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-3810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CY" sz="2800"/>
              <a:t>ΤΡΑΥΜΑΤΙΚΗ ΑΣΤΑΘΕΙΑ</a:t>
            </a:r>
            <a:br>
              <a:rPr lang="en-US" altLang="en-CY" sz="3600"/>
            </a:br>
            <a:r>
              <a:rPr lang="el-GR" altLang="en-CY" sz="4800" b="1"/>
              <a:t>Γ</a:t>
            </a:r>
            <a:r>
              <a:rPr lang="el-GR" altLang="en-CY" sz="3600" b="1"/>
              <a:t> </a:t>
            </a:r>
            <a:r>
              <a:rPr lang="el-GR" altLang="en-CY" b="1"/>
              <a:t>Ι</a:t>
            </a:r>
            <a:r>
              <a:rPr lang="el-GR" altLang="en-CY" sz="4800" b="1"/>
              <a:t>.</a:t>
            </a:r>
            <a:r>
              <a:rPr lang="el-GR" altLang="en-CY" sz="3600"/>
              <a:t> </a:t>
            </a:r>
            <a:r>
              <a:rPr lang="el-GR" altLang="en-CY" sz="4400" i="1" u="sng"/>
              <a:t>Βλάβες απότοκες του πρώτου εξαρθρήματος</a:t>
            </a:r>
            <a:endParaRPr lang="en-GB" altLang="en-CY" sz="4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3013616-1E90-8D44-AF33-878C8BFB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>
                <a:solidFill>
                  <a:srgbClr val="FFFF00"/>
                </a:solidFill>
              </a:rPr>
              <a:t>Ρήξη στροφικού πετάλου </a:t>
            </a:r>
            <a:r>
              <a:rPr lang="el-GR" altLang="en-CY" sz="2000">
                <a:solidFill>
                  <a:srgbClr val="FFFF00"/>
                </a:solidFill>
              </a:rPr>
              <a:t>(30-80%)</a:t>
            </a:r>
          </a:p>
          <a:p>
            <a:pPr eaLnBrk="1" hangingPunct="1">
              <a:buFontTx/>
              <a:buNone/>
            </a:pPr>
            <a:r>
              <a:rPr lang="el-GR" altLang="en-CY" sz="2000">
                <a:solidFill>
                  <a:srgbClr val="FFFF00"/>
                </a:solidFill>
              </a:rPr>
              <a:t>(υπερακάνθιος,υπακάνθιος,+ </a:t>
            </a:r>
            <a:r>
              <a:rPr lang="el-GR" altLang="en-CY" sz="2800">
                <a:solidFill>
                  <a:srgbClr val="FFFF00"/>
                </a:solidFill>
              </a:rPr>
              <a:t>υποπλάτιος</a:t>
            </a:r>
            <a:r>
              <a:rPr lang="el-GR" altLang="en-CY" sz="2000">
                <a:solidFill>
                  <a:srgbClr val="FFFF00"/>
                </a:solidFill>
              </a:rPr>
              <a:t>)</a:t>
            </a:r>
            <a:r>
              <a:rPr lang="el-GR" altLang="en-CY" sz="2400"/>
              <a:t> </a:t>
            </a:r>
          </a:p>
          <a:p>
            <a:pPr eaLnBrk="1" hangingPunct="1"/>
            <a:r>
              <a:rPr lang="el-GR" altLang="en-CY" sz="2400"/>
              <a:t>Η</a:t>
            </a:r>
            <a:r>
              <a:rPr lang="en-US" altLang="en-CY" sz="2400"/>
              <a:t>ill- Sachs lesion</a:t>
            </a:r>
            <a:r>
              <a:rPr lang="el-GR" altLang="en-CY" sz="2400">
                <a:solidFill>
                  <a:srgbClr val="FFFF00"/>
                </a:solidFill>
              </a:rPr>
              <a:t> </a:t>
            </a:r>
            <a:endParaRPr lang="en-US" altLang="en-CY" sz="2400">
              <a:solidFill>
                <a:srgbClr val="FFFF00"/>
              </a:solidFill>
            </a:endParaRPr>
          </a:p>
          <a:p>
            <a:pPr eaLnBrk="1" hangingPunct="1"/>
            <a:r>
              <a:rPr lang="el-GR" altLang="en-CY" sz="2400"/>
              <a:t>Κάταγμα μείζονος βραχιονίου ογκώμ.</a:t>
            </a:r>
          </a:p>
          <a:p>
            <a:pPr eaLnBrk="1" hangingPunct="1">
              <a:buFontTx/>
              <a:buNone/>
            </a:pPr>
            <a:endParaRPr lang="en-GB" altLang="en-CY" sz="2000">
              <a:solidFill>
                <a:srgbClr val="FFFF00"/>
              </a:solidFill>
            </a:endParaRPr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6328CE2A-8CA7-A048-996F-AE4319F1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>
            <a:extLst>
              <a:ext uri="{FF2B5EF4-FFF2-40B4-BE49-F238E27FC236}">
                <a16:creationId xmlns:a16="http://schemas.microsoft.com/office/drawing/2014/main" id="{8298F263-B70D-C449-9041-CB7CC0E0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819400"/>
            <a:ext cx="314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05C69E2-4A44-0B46-93CE-965580F36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1676400"/>
          </a:xfrm>
        </p:spPr>
        <p:txBody>
          <a:bodyPr/>
          <a:lstStyle/>
          <a:p>
            <a:pPr eaLnBrk="1" hangingPunct="1"/>
            <a:r>
              <a:rPr lang="el-GR" altLang="en-CY">
                <a:solidFill>
                  <a:srgbClr val="FFFF00"/>
                </a:solidFill>
              </a:rPr>
              <a:t>Ρήξη στροφικού πετάλου </a:t>
            </a:r>
            <a:r>
              <a:rPr lang="el-GR" altLang="en-CY" sz="3200">
                <a:solidFill>
                  <a:srgbClr val="FFFF00"/>
                </a:solidFill>
              </a:rPr>
              <a:t>(30-80%)</a:t>
            </a:r>
            <a:br>
              <a:rPr lang="el-GR" altLang="en-CY" sz="3200">
                <a:solidFill>
                  <a:srgbClr val="FFFF00"/>
                </a:solidFill>
              </a:rPr>
            </a:br>
            <a:r>
              <a:rPr lang="el-GR" altLang="en-CY" sz="3200">
                <a:solidFill>
                  <a:srgbClr val="FFFF00"/>
                </a:solidFill>
              </a:rPr>
              <a:t>(υπερακάνθιος,υπακάνθιος,+ </a:t>
            </a:r>
            <a:r>
              <a:rPr lang="el-GR" altLang="en-CY" sz="4000">
                <a:solidFill>
                  <a:srgbClr val="FFFF00"/>
                </a:solidFill>
              </a:rPr>
              <a:t>υποπλάτιος</a:t>
            </a:r>
            <a:r>
              <a:rPr lang="el-GR" altLang="en-CY" sz="3200">
                <a:solidFill>
                  <a:srgbClr val="FFFF00"/>
                </a:solidFill>
              </a:rPr>
              <a:t>)</a:t>
            </a:r>
            <a:r>
              <a:rPr lang="el-GR" altLang="en-CY" sz="3600"/>
              <a:t> </a:t>
            </a:r>
            <a:br>
              <a:rPr lang="el-GR" altLang="en-CY" sz="3600"/>
            </a:br>
            <a:endParaRPr lang="en-GB" altLang="en-CY" sz="360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66AF3A9-776A-0346-855A-B20D8A06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4577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7F517FFB-9E58-D94A-BDCB-1E91CC8A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139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0DAC0E17-E23C-2F46-B0E5-B1E5CDB8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924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>
            <a:extLst>
              <a:ext uri="{FF2B5EF4-FFF2-40B4-BE49-F238E27FC236}">
                <a16:creationId xmlns:a16="http://schemas.microsoft.com/office/drawing/2014/main" id="{1D0CC37F-FE67-A04A-B701-192832DB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355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8868FCEF-E3B0-7140-A3B1-B56A11539B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 anchor="ctr"/>
          <a:lstStyle/>
          <a:p>
            <a:pPr algn="l" eaLnBrk="1" hangingPunct="1"/>
            <a:r>
              <a:rPr lang="el-GR" altLang="en-CY" sz="4800" b="1"/>
              <a:t>Γ</a:t>
            </a:r>
            <a:r>
              <a:rPr lang="el-GR" altLang="en-CY" sz="3200" b="1"/>
              <a:t> ΙΙ</a:t>
            </a:r>
            <a:r>
              <a:rPr lang="el-GR" altLang="en-CY" sz="3600" b="1"/>
              <a:t>.</a:t>
            </a:r>
            <a:r>
              <a:rPr lang="el-GR" altLang="en-CY" sz="3200"/>
              <a:t> </a:t>
            </a:r>
            <a:r>
              <a:rPr lang="el-GR" altLang="en-CY" sz="3600" i="1" u="sng"/>
              <a:t>Βλάβες απότοκες 1ου εξαρθρήματος</a:t>
            </a:r>
            <a:r>
              <a:rPr lang="el-GR" altLang="en-CY" sz="3600"/>
              <a:t> </a:t>
            </a:r>
            <a:br>
              <a:rPr lang="el-GR" altLang="en-CY" sz="3600"/>
            </a:br>
            <a:endParaRPr lang="en-GB" altLang="en-CY" sz="3600" b="1"/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79C503A8-55CA-8743-8FEE-38F3CD1C0C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00200"/>
            <a:ext cx="6553200" cy="4267200"/>
          </a:xfrm>
        </p:spPr>
        <p:txBody>
          <a:bodyPr/>
          <a:lstStyle/>
          <a:p>
            <a:pPr algn="l" eaLnBrk="1" hangingPunct="1"/>
            <a:r>
              <a:rPr lang="el-GR" altLang="en-CY" sz="3200"/>
              <a:t>1α. βλάβη Β</a:t>
            </a:r>
            <a:r>
              <a:rPr lang="en-US" altLang="en-CY" sz="3200"/>
              <a:t>ankart </a:t>
            </a:r>
            <a:endParaRPr lang="en-US" altLang="en-CY" b="1"/>
          </a:p>
          <a:p>
            <a:pPr algn="l" eaLnBrk="1" hangingPunct="1"/>
            <a:r>
              <a:rPr lang="en-US" altLang="en-CY" sz="3200"/>
              <a:t>1b. A.L.P.S.A</a:t>
            </a:r>
            <a:endParaRPr lang="el-GR" altLang="en-CY" sz="3200"/>
          </a:p>
          <a:p>
            <a:pPr algn="l" eaLnBrk="1" hangingPunct="1"/>
            <a:r>
              <a:rPr lang="el-GR" altLang="en-CY" sz="3200"/>
              <a:t>2. Οστική βλάβη </a:t>
            </a:r>
            <a:r>
              <a:rPr lang="en-US" altLang="en-CY" sz="3200"/>
              <a:t>Bankart</a:t>
            </a:r>
            <a:endParaRPr lang="en-US" altLang="en-CY" sz="2800"/>
          </a:p>
          <a:p>
            <a:pPr algn="l" eaLnBrk="1" hangingPunct="1"/>
            <a:r>
              <a:rPr lang="en-GB" altLang="en-CY" sz="3200"/>
              <a:t>3. </a:t>
            </a:r>
            <a:r>
              <a:rPr lang="el-GR" altLang="en-CY" sz="3200"/>
              <a:t>Απόσπαση συνδέσμων από βραχιόνια κεφαλή</a:t>
            </a:r>
            <a:r>
              <a:rPr lang="en-US" altLang="en-CY" sz="3200"/>
              <a:t> </a:t>
            </a:r>
            <a:r>
              <a:rPr lang="el-GR" altLang="en-CY" sz="3200"/>
              <a:t>(</a:t>
            </a:r>
            <a:r>
              <a:rPr lang="en-US" altLang="en-CY" sz="3200"/>
              <a:t>H.A.G.L lesion )</a:t>
            </a:r>
            <a:endParaRPr lang="el-GR" altLang="en-CY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214F7A4-6E25-7049-BFB6-0D7D48DFCE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n-CY" sz="4800" b="1"/>
              <a:t>Γ</a:t>
            </a:r>
            <a:r>
              <a:rPr lang="el-GR" altLang="en-CY" sz="3200" b="1"/>
              <a:t> ΙΙ</a:t>
            </a:r>
            <a:r>
              <a:rPr lang="el-GR" altLang="en-CY" sz="3600" b="1"/>
              <a:t>.</a:t>
            </a:r>
            <a:r>
              <a:rPr lang="el-GR" altLang="en-CY" sz="3200"/>
              <a:t> </a:t>
            </a:r>
            <a:r>
              <a:rPr lang="el-GR" altLang="en-CY" sz="3600" i="1" u="sng"/>
              <a:t>Βλάβες απότοκες 1ου εξαρθρήματος</a:t>
            </a:r>
            <a:r>
              <a:rPr lang="el-GR" altLang="en-CY" sz="3600"/>
              <a:t> </a:t>
            </a:r>
            <a:br>
              <a:rPr lang="el-GR" altLang="en-CY" sz="3600"/>
            </a:br>
            <a:endParaRPr lang="en-GB" altLang="en-CY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53AA2774-BE4B-1542-B5A0-515C8B9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313113" cy="548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E315810A-466C-B347-A8E7-99274C81B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48768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l-GR" altLang="en-CY" sz="3200">
                <a:solidFill>
                  <a:srgbClr val="FFFF00"/>
                </a:solidFill>
              </a:rPr>
              <a:t>Φυσιολογικός επιχείλιος χόνδρος</a:t>
            </a:r>
            <a:endParaRPr lang="en-US" altLang="en-CY" sz="320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CY" sz="320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l-GR" altLang="en-CY" sz="3200">
                <a:solidFill>
                  <a:schemeClr val="bg1"/>
                </a:solidFill>
              </a:rPr>
              <a:t>1α. </a:t>
            </a:r>
            <a:r>
              <a:rPr lang="el-GR" altLang="en-CY" sz="3200">
                <a:solidFill>
                  <a:srgbClr val="FFFF00"/>
                </a:solidFill>
              </a:rPr>
              <a:t>Κλασική βλάβη</a:t>
            </a:r>
            <a:endParaRPr lang="en-US" altLang="en-CY" sz="320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CY" sz="3200">
                <a:solidFill>
                  <a:srgbClr val="FFFF00"/>
                </a:solidFill>
              </a:rPr>
              <a:t>     </a:t>
            </a:r>
            <a:r>
              <a:rPr lang="el-GR" altLang="en-CY" sz="3200">
                <a:solidFill>
                  <a:srgbClr val="FFFF00"/>
                </a:solidFill>
              </a:rPr>
              <a:t>Β</a:t>
            </a:r>
            <a:r>
              <a:rPr lang="en-US" altLang="en-CY" sz="3200">
                <a:solidFill>
                  <a:srgbClr val="FFFF00"/>
                </a:solidFill>
              </a:rPr>
              <a:t>ankart(anteroinferior)</a:t>
            </a:r>
            <a:endParaRPr lang="en-US" altLang="en-CY" b="1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CY" sz="320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CY" sz="3200">
                <a:solidFill>
                  <a:schemeClr val="bg1"/>
                </a:solidFill>
              </a:rPr>
              <a:t>1b. </a:t>
            </a:r>
            <a:r>
              <a:rPr lang="en-US" altLang="en-CY" sz="3200">
                <a:solidFill>
                  <a:srgbClr val="FFFF00"/>
                </a:solidFill>
              </a:rPr>
              <a:t>A.L.P.S.A</a:t>
            </a:r>
            <a:endParaRPr lang="el-GR" altLang="en-CY" sz="320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CY" sz="2000">
                <a:solidFill>
                  <a:srgbClr val="FFFF00"/>
                </a:solidFill>
              </a:rPr>
              <a:t>A</a:t>
            </a:r>
            <a:r>
              <a:rPr lang="en-US" altLang="en-CY" sz="2000">
                <a:solidFill>
                  <a:schemeClr val="bg1"/>
                </a:solidFill>
              </a:rPr>
              <a:t>nterior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CY" sz="2000">
                <a:solidFill>
                  <a:srgbClr val="FFFF00"/>
                </a:solidFill>
              </a:rPr>
              <a:t>L</a:t>
            </a:r>
            <a:r>
              <a:rPr lang="en-US" altLang="en-CY" sz="2000">
                <a:solidFill>
                  <a:schemeClr val="bg1"/>
                </a:solidFill>
              </a:rPr>
              <a:t>abroligamentous 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altLang="en-CY" sz="2000">
                <a:solidFill>
                  <a:srgbClr val="FFFF00"/>
                </a:solidFill>
              </a:rPr>
              <a:t>P</a:t>
            </a:r>
            <a:r>
              <a:rPr lang="en-US" altLang="en-CY" sz="2000">
                <a:solidFill>
                  <a:schemeClr val="bg1"/>
                </a:solidFill>
              </a:rPr>
              <a:t>eriosteal </a:t>
            </a:r>
          </a:p>
          <a:p>
            <a:pPr lvl="3" eaLnBrk="1" hangingPunct="1">
              <a:spcBef>
                <a:spcPct val="20000"/>
              </a:spcBef>
            </a:pPr>
            <a:r>
              <a:rPr lang="en-US" altLang="en-CY" sz="2000">
                <a:solidFill>
                  <a:srgbClr val="FFFF00"/>
                </a:solidFill>
              </a:rPr>
              <a:t>S</a:t>
            </a:r>
            <a:r>
              <a:rPr lang="en-US" altLang="en-CY" sz="2000">
                <a:solidFill>
                  <a:schemeClr val="bg1"/>
                </a:solidFill>
              </a:rPr>
              <a:t>leeve </a:t>
            </a:r>
          </a:p>
          <a:p>
            <a:pPr lvl="4" eaLnBrk="1" hangingPunct="1">
              <a:spcBef>
                <a:spcPct val="20000"/>
              </a:spcBef>
            </a:pPr>
            <a:r>
              <a:rPr lang="en-US" altLang="en-CY" sz="2000">
                <a:solidFill>
                  <a:srgbClr val="FFFF00"/>
                </a:solidFill>
              </a:rPr>
              <a:t>A</a:t>
            </a:r>
            <a:r>
              <a:rPr lang="en-US" altLang="en-CY" sz="2000">
                <a:solidFill>
                  <a:schemeClr val="bg1"/>
                </a:solidFill>
              </a:rPr>
              <a:t>vulsion</a:t>
            </a:r>
            <a:endParaRPr lang="en-GB" altLang="en-CY" sz="2000">
              <a:solidFill>
                <a:schemeClr val="bg1"/>
              </a:solidFill>
            </a:endParaRPr>
          </a:p>
        </p:txBody>
      </p:sp>
      <p:sp>
        <p:nvSpPr>
          <p:cNvPr id="27653" name="Line 8">
            <a:extLst>
              <a:ext uri="{FF2B5EF4-FFF2-40B4-BE49-F238E27FC236}">
                <a16:creationId xmlns:a16="http://schemas.microsoft.com/office/drawing/2014/main" id="{55B1AE07-E870-CC4E-821F-D474C2BEF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410200"/>
            <a:ext cx="441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7654" name="Line 9">
            <a:extLst>
              <a:ext uri="{FF2B5EF4-FFF2-40B4-BE49-F238E27FC236}">
                <a16:creationId xmlns:a16="http://schemas.microsoft.com/office/drawing/2014/main" id="{067CC74C-86CC-C843-8470-A9AF54A61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048000"/>
            <a:ext cx="3048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7655" name="Line 11">
            <a:extLst>
              <a:ext uri="{FF2B5EF4-FFF2-40B4-BE49-F238E27FC236}">
                <a16:creationId xmlns:a16="http://schemas.microsoft.com/office/drawing/2014/main" id="{E28EDF23-7F70-CD45-A683-622E8BBA6F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733800"/>
            <a:ext cx="457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7656" name="Line 13">
            <a:extLst>
              <a:ext uri="{FF2B5EF4-FFF2-40B4-BE49-F238E27FC236}">
                <a16:creationId xmlns:a16="http://schemas.microsoft.com/office/drawing/2014/main" id="{FAB1979A-FDDA-F946-8BB8-F0982FB84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447800"/>
            <a:ext cx="2895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098">
            <a:extLst>
              <a:ext uri="{FF2B5EF4-FFF2-40B4-BE49-F238E27FC236}">
                <a16:creationId xmlns:a16="http://schemas.microsoft.com/office/drawing/2014/main" id="{18D7EBC4-C009-5549-8B55-9D06C095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68580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2800"/>
              <a:t>ΤΡΑΥΜΑΤΙΚΗ ΑΣΤΑΘΕΙΑ</a:t>
            </a:r>
            <a:br>
              <a:rPr lang="el-GR" altLang="en-CY" sz="3600"/>
            </a:br>
            <a:br>
              <a:rPr lang="en-US" altLang="en-CY" sz="3600"/>
            </a:br>
            <a:r>
              <a:rPr lang="el-GR" altLang="en-CY" sz="4800" b="1"/>
              <a:t>Γ</a:t>
            </a:r>
            <a:r>
              <a:rPr lang="el-GR" altLang="en-CY" sz="3600" b="1"/>
              <a:t> </a:t>
            </a:r>
            <a:r>
              <a:rPr lang="el-GR" altLang="en-CY" b="1"/>
              <a:t>ΙΙ</a:t>
            </a:r>
            <a:r>
              <a:rPr lang="el-GR" altLang="en-CY" sz="4800" b="1"/>
              <a:t>.</a:t>
            </a:r>
            <a:r>
              <a:rPr lang="el-GR" altLang="en-CY" sz="3600"/>
              <a:t> </a:t>
            </a:r>
            <a:r>
              <a:rPr lang="el-GR" altLang="en-CY" sz="4400" i="1" u="sng"/>
              <a:t>Βλάβες απότοκες του πρώτου εξαρθρήματος</a:t>
            </a:r>
            <a:endParaRPr lang="en-GB" altLang="en-CY" sz="4400" i="1" u="sng"/>
          </a:p>
        </p:txBody>
      </p:sp>
      <p:sp>
        <p:nvSpPr>
          <p:cNvPr id="28675" name="Rectangle 4099">
            <a:extLst>
              <a:ext uri="{FF2B5EF4-FFF2-40B4-BE49-F238E27FC236}">
                <a16:creationId xmlns:a16="http://schemas.microsoft.com/office/drawing/2014/main" id="{CD244911-983D-E74E-985A-BCC95AE4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4879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/>
              <a:t>1α. Κλασική βλάβη Β</a:t>
            </a:r>
            <a:r>
              <a:rPr lang="en-US" altLang="en-CY"/>
              <a:t>ankart </a:t>
            </a:r>
            <a:endParaRPr lang="en-GB" altLang="en-CY" sz="2400" b="1"/>
          </a:p>
        </p:txBody>
      </p:sp>
      <p:pic>
        <p:nvPicPr>
          <p:cNvPr id="28676" name="Picture 4101">
            <a:extLst>
              <a:ext uri="{FF2B5EF4-FFF2-40B4-BE49-F238E27FC236}">
                <a16:creationId xmlns:a16="http://schemas.microsoft.com/office/drawing/2014/main" id="{B78DA946-2C7E-7247-9934-1181CAF9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102">
            <a:extLst>
              <a:ext uri="{FF2B5EF4-FFF2-40B4-BE49-F238E27FC236}">
                <a16:creationId xmlns:a16="http://schemas.microsoft.com/office/drawing/2014/main" id="{AACC9608-34AC-2046-B546-A5B59BA2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416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105">
            <a:extLst>
              <a:ext uri="{FF2B5EF4-FFF2-40B4-BE49-F238E27FC236}">
                <a16:creationId xmlns:a16="http://schemas.microsoft.com/office/drawing/2014/main" id="{1FD3A81F-DB64-2246-8B78-0805646F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9081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7201A28-0171-4C4D-B95D-7116B91A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5181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CY" sz="2400"/>
              <a:t>1α. Κλασική βλάβη Β</a:t>
            </a:r>
            <a:r>
              <a:rPr lang="en-US" altLang="en-CY" sz="2400"/>
              <a:t>ankart </a:t>
            </a:r>
            <a:r>
              <a:rPr lang="en-US" altLang="en-CY" sz="1800" b="1"/>
              <a:t>(80%)</a:t>
            </a:r>
          </a:p>
          <a:p>
            <a:pPr eaLnBrk="1" hangingPunct="1"/>
            <a:r>
              <a:rPr lang="en-US" altLang="en-CY" sz="2400"/>
              <a:t>1b. A.L.P.S.A</a:t>
            </a:r>
            <a:endParaRPr lang="el-GR" altLang="en-CY" sz="2400"/>
          </a:p>
          <a:p>
            <a:pPr eaLnBrk="1" hangingPunct="1"/>
            <a:r>
              <a:rPr lang="el-GR" altLang="en-CY" sz="2400"/>
              <a:t>2. </a:t>
            </a:r>
            <a:r>
              <a:rPr lang="el-GR" altLang="en-CY" sz="2800" b="1">
                <a:solidFill>
                  <a:srgbClr val="FFFF00"/>
                </a:solidFill>
              </a:rPr>
              <a:t>Οστική βλάβη </a:t>
            </a:r>
            <a:r>
              <a:rPr lang="en-US" altLang="en-CY" sz="2800" b="1">
                <a:solidFill>
                  <a:srgbClr val="FFFF00"/>
                </a:solidFill>
              </a:rPr>
              <a:t>Bankart</a:t>
            </a:r>
            <a:r>
              <a:rPr lang="en-US" altLang="en-CY" sz="2400" b="1">
                <a:solidFill>
                  <a:srgbClr val="FFFF00"/>
                </a:solidFill>
              </a:rPr>
              <a:t>(3%)</a:t>
            </a:r>
          </a:p>
          <a:p>
            <a:pPr eaLnBrk="1" hangingPunct="1">
              <a:buFontTx/>
              <a:buNone/>
            </a:pPr>
            <a:endParaRPr lang="en-GB" altLang="en-CY" sz="2400"/>
          </a:p>
          <a:p>
            <a:pPr eaLnBrk="1" hangingPunct="1">
              <a:buFontTx/>
              <a:buNone/>
            </a:pPr>
            <a:r>
              <a:rPr lang="en-GB" altLang="en-CY" sz="2400"/>
              <a:t>3. </a:t>
            </a:r>
            <a:r>
              <a:rPr lang="el-GR" altLang="en-CY" sz="2800" b="1">
                <a:solidFill>
                  <a:srgbClr val="FFFF00"/>
                </a:solidFill>
              </a:rPr>
              <a:t>Απόσπαση συνδέσμων από</a:t>
            </a:r>
            <a:r>
              <a:rPr lang="el-GR" altLang="en-CY" sz="2400"/>
              <a:t> </a:t>
            </a:r>
            <a:r>
              <a:rPr lang="el-GR" altLang="en-CY" sz="2400" b="1">
                <a:solidFill>
                  <a:srgbClr val="FFFF00"/>
                </a:solidFill>
              </a:rPr>
              <a:t>βραχιόνια κεφαλή</a:t>
            </a:r>
            <a:r>
              <a:rPr lang="en-US" altLang="en-CY" sz="2400" b="1">
                <a:solidFill>
                  <a:srgbClr val="FFFF00"/>
                </a:solidFill>
              </a:rPr>
              <a:t> </a:t>
            </a:r>
            <a:r>
              <a:rPr lang="el-GR" altLang="en-CY" sz="2400" b="1">
                <a:solidFill>
                  <a:srgbClr val="FFFF00"/>
                </a:solidFill>
              </a:rPr>
              <a:t>(</a:t>
            </a:r>
            <a:r>
              <a:rPr lang="en-US" altLang="en-CY" sz="2400" b="1">
                <a:solidFill>
                  <a:srgbClr val="FFFF00"/>
                </a:solidFill>
              </a:rPr>
              <a:t>H.A.G.L lesion )</a:t>
            </a:r>
            <a:endParaRPr lang="en-GB" altLang="en-CY" sz="2400" b="1">
              <a:solidFill>
                <a:srgbClr val="FFFF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050DD4-85F9-2E42-BDF2-F323E667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CY" sz="4800" b="1"/>
              <a:t>Γ</a:t>
            </a:r>
            <a:r>
              <a:rPr lang="el-GR" altLang="en-CY" b="1"/>
              <a:t> ΙΙ</a:t>
            </a:r>
            <a:r>
              <a:rPr lang="el-GR" altLang="en-CY" sz="3600" b="1"/>
              <a:t>.</a:t>
            </a:r>
            <a:r>
              <a:rPr lang="el-GR" altLang="en-CY"/>
              <a:t> </a:t>
            </a:r>
            <a:r>
              <a:rPr lang="el-GR" altLang="en-CY" sz="3600" i="1" u="sng"/>
              <a:t>Βλάβες απότοκες 1ου εξαρθρήματος</a:t>
            </a:r>
            <a:r>
              <a:rPr lang="el-GR" altLang="en-CY" sz="3600"/>
              <a:t> </a:t>
            </a:r>
            <a:endParaRPr lang="en-GB" altLang="en-CY" sz="440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7735B46E-9408-E143-85D3-A5DEB442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889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4951B798-C01D-794A-885E-62DB1D33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2057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3FC37570-9736-3348-BAF3-2ECC3A2A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133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>
            <a:extLst>
              <a:ext uri="{FF2B5EF4-FFF2-40B4-BE49-F238E27FC236}">
                <a16:creationId xmlns:a16="http://schemas.microsoft.com/office/drawing/2014/main" id="{E55DAD09-4230-5549-AA5A-3D2F42D31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14800"/>
            <a:ext cx="1143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389D28C8-5D26-E141-ACF3-904097235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0386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84E1A5A8-76F6-3744-BB25-9426444CB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6670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0CF12399-5897-BF4B-B189-5C8B98C99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6670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B45F114-2484-D44B-843A-D963DD1AE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2819400"/>
          </a:xfrm>
        </p:spPr>
        <p:txBody>
          <a:bodyPr anchor="ctr"/>
          <a:lstStyle/>
          <a:p>
            <a:pPr eaLnBrk="1" hangingPunct="1"/>
            <a:r>
              <a:rPr lang="el-GR" altLang="en-CY" sz="2400" b="1"/>
              <a:t>ΤΡΑΥΜΑΤΙΚΗ ΑΣΤΑΘΕΙΑ</a:t>
            </a:r>
            <a:r>
              <a:rPr lang="el-GR" altLang="en-CY" sz="3600" b="1"/>
              <a:t> </a:t>
            </a:r>
            <a:br>
              <a:rPr lang="el-GR" altLang="en-CY" sz="3600" b="1"/>
            </a:br>
            <a:r>
              <a:rPr lang="el-GR" altLang="en-CY" sz="3600" b="1"/>
              <a:t>Υποτροπιάζον </a:t>
            </a:r>
            <a:r>
              <a:rPr lang="el-GR" altLang="en-CY" sz="4400" b="1"/>
              <a:t>οπίσθιο</a:t>
            </a:r>
            <a:r>
              <a:rPr lang="el-GR" altLang="en-CY" sz="3600" b="1"/>
              <a:t> εξάρθρημα</a:t>
            </a:r>
            <a:endParaRPr lang="en-GB" altLang="en-CY" sz="3600" b="1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AA093EB-2988-1B46-AEAE-734F2991E8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86000"/>
            <a:ext cx="7315200" cy="3657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200"/>
              <a:t>Αντίστροφη </a:t>
            </a:r>
            <a:r>
              <a:rPr lang="en-US" altLang="en-CY" sz="3200"/>
              <a:t>Bankart lesion</a:t>
            </a:r>
            <a:endParaRPr lang="el-GR" altLang="en-CY" sz="3200"/>
          </a:p>
          <a:p>
            <a:pPr algn="l" eaLnBrk="1" hangingPunct="1">
              <a:buFontTx/>
              <a:buChar char="•"/>
            </a:pPr>
            <a:r>
              <a:rPr lang="el-GR" altLang="en-CY" sz="3200"/>
              <a:t>Χαλάρωση συνδέσμων + οπ. θυλάκου</a:t>
            </a:r>
            <a:endParaRPr lang="en-US" altLang="en-CY" sz="3200"/>
          </a:p>
          <a:p>
            <a:pPr algn="l" eaLnBrk="1" hangingPunct="1">
              <a:buFontTx/>
              <a:buChar char="•"/>
            </a:pPr>
            <a:r>
              <a:rPr lang="el-GR" altLang="en-CY" sz="3200"/>
              <a:t>Κάταγμα ελάσσονος βραχιονίου  </a:t>
            </a:r>
          </a:p>
          <a:p>
            <a:pPr algn="l" eaLnBrk="1" hangingPunct="1"/>
            <a:r>
              <a:rPr lang="el-GR" altLang="en-CY" sz="3200"/>
              <a:t>  ογκώματος</a:t>
            </a:r>
          </a:p>
          <a:p>
            <a:pPr algn="l" eaLnBrk="1" hangingPunct="1">
              <a:buFontTx/>
              <a:buChar char="•"/>
            </a:pPr>
            <a:r>
              <a:rPr lang="el-GR" altLang="en-CY" sz="3200"/>
              <a:t>Αντίστροφη Η</a:t>
            </a:r>
            <a:r>
              <a:rPr lang="en-US" altLang="en-CY" sz="3200"/>
              <a:t>ill-Sachs lesion</a:t>
            </a:r>
            <a:endParaRPr lang="el-GR" altLang="en-CY" sz="3200"/>
          </a:p>
          <a:p>
            <a:pPr algn="l" eaLnBrk="1" hangingPunct="1"/>
            <a:endParaRPr lang="el-GR" altLang="en-CY" sz="3200"/>
          </a:p>
          <a:p>
            <a:pPr algn="l" eaLnBrk="1" hangingPunct="1">
              <a:buFontTx/>
              <a:buChar char="•"/>
            </a:pPr>
            <a:endParaRPr lang="el-GR" altLang="en-CY" sz="3200"/>
          </a:p>
          <a:p>
            <a:pPr algn="l" eaLnBrk="1" hangingPunct="1"/>
            <a:endParaRPr lang="en-GB" altLang="en-CY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BEDEA4F-3A05-C242-8866-B35811BE07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4343400" cy="1143000"/>
          </a:xfrm>
          <a:solidFill>
            <a:srgbClr val="CC0066"/>
          </a:solidFill>
        </p:spPr>
        <p:txBody>
          <a:bodyPr anchor="ctr"/>
          <a:lstStyle/>
          <a:p>
            <a:pPr eaLnBrk="1" hangingPunct="1"/>
            <a:r>
              <a:rPr lang="el-GR" altLang="en-CY" sz="3600"/>
              <a:t>Αστάθεια ώμου</a:t>
            </a:r>
            <a:br>
              <a:rPr lang="el-GR" altLang="en-CY" sz="4400"/>
            </a:br>
            <a:r>
              <a:rPr lang="en-US" altLang="en-CY" sz="4800" b="1">
                <a:solidFill>
                  <a:srgbClr val="FFFF00"/>
                </a:solidFill>
              </a:rPr>
              <a:t>SLAP  lesion</a:t>
            </a:r>
            <a:r>
              <a:rPr lang="en-US" altLang="en-CY" sz="4400"/>
              <a:t>   </a:t>
            </a:r>
            <a:endParaRPr lang="en-GB" altLang="en-CY" sz="4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4D727FC-8FC0-5447-893E-95FA2A0552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00200"/>
            <a:ext cx="6248400" cy="2590800"/>
          </a:xfrm>
        </p:spPr>
        <p:txBody>
          <a:bodyPr/>
          <a:lstStyle/>
          <a:p>
            <a:pPr algn="l" eaLnBrk="1" hangingPunct="1"/>
            <a:r>
              <a:rPr lang="el-GR" altLang="en-CY" sz="3600" b="1"/>
              <a:t>Αιτιοπαθογένεια</a:t>
            </a:r>
            <a:r>
              <a:rPr lang="en-US" altLang="en-CY" sz="3200"/>
              <a:t>:</a:t>
            </a:r>
            <a:endParaRPr lang="el-GR" altLang="en-CY" sz="3200"/>
          </a:p>
          <a:p>
            <a:pPr algn="l" eaLnBrk="1" hangingPunct="1"/>
            <a:r>
              <a:rPr lang="en-US" altLang="en-CY" sz="3200"/>
              <a:t>Overhead athletes</a:t>
            </a:r>
            <a:endParaRPr lang="el-GR" altLang="en-CY" sz="3200"/>
          </a:p>
          <a:p>
            <a:pPr algn="l" eaLnBrk="1" hangingPunct="1"/>
            <a:r>
              <a:rPr lang="el-GR" altLang="en-CY" sz="3200"/>
              <a:t>Επαναλαμβανόμενοι  τραυματισμοί</a:t>
            </a:r>
            <a:endParaRPr lang="en-US" altLang="en-CY" sz="3200"/>
          </a:p>
          <a:p>
            <a:pPr algn="l" eaLnBrk="1" hangingPunct="1"/>
            <a:r>
              <a:rPr lang="el-GR" altLang="en-CY" sz="3200"/>
              <a:t>Αποκόλληση κατάφυσης δικεφάλου</a:t>
            </a:r>
          </a:p>
          <a:p>
            <a:pPr algn="l" eaLnBrk="1" hangingPunct="1"/>
            <a:r>
              <a:rPr lang="el-GR" altLang="en-CY" sz="3200"/>
              <a:t>Πτώση σε απαγωγή</a:t>
            </a:r>
          </a:p>
          <a:p>
            <a:pPr algn="l" eaLnBrk="1" hangingPunct="1"/>
            <a:r>
              <a:rPr lang="el-GR" altLang="en-CY" sz="3600" b="1"/>
              <a:t>Ταξινόμηση</a:t>
            </a:r>
            <a:r>
              <a:rPr lang="en-US" altLang="en-CY" sz="3600" b="1"/>
              <a:t>:</a:t>
            </a:r>
            <a:endParaRPr lang="el-GR" altLang="en-CY" sz="3600" b="1"/>
          </a:p>
          <a:p>
            <a:pPr algn="l" eaLnBrk="1" hangingPunct="1"/>
            <a:r>
              <a:rPr lang="el-GR" altLang="en-CY" sz="3200"/>
              <a:t>  4 τύποι</a:t>
            </a:r>
            <a:endParaRPr lang="en-GB" altLang="en-CY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B346B0-A950-5041-9A34-057FA580AB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391400" cy="838200"/>
          </a:xfrm>
          <a:solidFill>
            <a:srgbClr val="CC0066"/>
          </a:solidFill>
        </p:spPr>
        <p:txBody>
          <a:bodyPr anchor="ctr"/>
          <a:lstStyle/>
          <a:p>
            <a:pPr eaLnBrk="1" hangingPunct="1"/>
            <a:r>
              <a:rPr lang="el-GR" altLang="en-CY" sz="3600" u="sng"/>
              <a:t>Ανατομία</a:t>
            </a:r>
            <a:r>
              <a:rPr lang="en-US" altLang="en-CY" sz="3600" u="sng"/>
              <a:t> </a:t>
            </a:r>
            <a:r>
              <a:rPr lang="el-GR" altLang="en-CY" sz="3600" u="sng"/>
              <a:t>Γληνοβραχιόνιας  αρθρωσης</a:t>
            </a:r>
            <a:endParaRPr lang="en-GB" altLang="en-CY" sz="3600" u="sng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7E52724-77D6-BB4F-B7ED-CF096F2205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686800" cy="3352800"/>
          </a:xfrm>
        </p:spPr>
        <p:txBody>
          <a:bodyPr/>
          <a:lstStyle/>
          <a:p>
            <a:pPr algn="l" eaLnBrk="1" hangingPunct="1"/>
            <a:r>
              <a:rPr lang="el-GR" altLang="en-CY" sz="3600" b="1" i="1" u="sng">
                <a:solidFill>
                  <a:srgbClr val="FFFF00"/>
                </a:solidFill>
              </a:rPr>
              <a:t>ωμογλήνη</a:t>
            </a:r>
            <a:r>
              <a:rPr lang="en-US" altLang="en-CY" sz="3600" b="1" i="1" u="sng">
                <a:solidFill>
                  <a:srgbClr val="FFFF00"/>
                </a:solidFill>
              </a:rPr>
              <a:t>  </a:t>
            </a:r>
            <a:r>
              <a:rPr lang="en-US" altLang="en-CY" sz="2800" b="1">
                <a:solidFill>
                  <a:srgbClr val="FFFF00"/>
                </a:solidFill>
              </a:rPr>
              <a:t>  </a:t>
            </a:r>
          </a:p>
          <a:p>
            <a:pPr algn="l" eaLnBrk="1" hangingPunct="1">
              <a:buFontTx/>
              <a:buChar char="•"/>
            </a:pPr>
            <a:r>
              <a:rPr lang="en-US" altLang="en-CY" sz="2800" b="1">
                <a:solidFill>
                  <a:srgbClr val="FFFF00"/>
                </a:solidFill>
              </a:rPr>
              <a:t> retroversion 7 degrees</a:t>
            </a:r>
          </a:p>
          <a:p>
            <a:pPr algn="l" eaLnBrk="1" hangingPunct="1">
              <a:buFontTx/>
              <a:buChar char="•"/>
            </a:pPr>
            <a:r>
              <a:rPr lang="en-US" altLang="en-CY" sz="2800" b="1">
                <a:solidFill>
                  <a:srgbClr val="FFFF00"/>
                </a:solidFill>
              </a:rPr>
              <a:t>5 degrees upward tilt</a:t>
            </a:r>
            <a:endParaRPr lang="el-GR" altLang="en-CY" sz="2800" b="1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l-GR" altLang="en-CY" sz="2800" b="1">
                <a:solidFill>
                  <a:srgbClr val="FFFF00"/>
                </a:solidFill>
              </a:rPr>
              <a:t>Εγκάρσια επιφάνεια 2,5</a:t>
            </a:r>
            <a:r>
              <a:rPr lang="en-US" altLang="en-CY" sz="2800" b="1">
                <a:solidFill>
                  <a:srgbClr val="FFFF00"/>
                </a:solidFill>
              </a:rPr>
              <a:t> </a:t>
            </a:r>
            <a:r>
              <a:rPr lang="el-GR" altLang="en-CY" sz="2800" b="1">
                <a:solidFill>
                  <a:srgbClr val="FFFF00"/>
                </a:solidFill>
              </a:rPr>
              <a:t>-3 </a:t>
            </a:r>
            <a:r>
              <a:rPr lang="en-US" altLang="en-CY" sz="2800" b="1">
                <a:solidFill>
                  <a:srgbClr val="FFFF00"/>
                </a:solidFill>
              </a:rPr>
              <a:t>cm</a:t>
            </a:r>
            <a:endParaRPr lang="el-GR" altLang="en-CY" sz="2800" b="1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l-GR" altLang="en-CY" sz="2800" b="1">
                <a:solidFill>
                  <a:srgbClr val="FFFF00"/>
                </a:solidFill>
              </a:rPr>
              <a:t>Επιμήκης επιφάνεια 3,5-4 </a:t>
            </a:r>
            <a:r>
              <a:rPr lang="en-US" altLang="en-CY" sz="2800" b="1">
                <a:solidFill>
                  <a:srgbClr val="FFFF00"/>
                </a:solidFill>
              </a:rPr>
              <a:t>cm </a:t>
            </a:r>
            <a:endParaRPr lang="en-US" altLang="en-CY" sz="2000"/>
          </a:p>
          <a:p>
            <a:pPr algn="l" eaLnBrk="1" hangingPunct="1">
              <a:buFontTx/>
              <a:buChar char="•"/>
            </a:pPr>
            <a:endParaRPr lang="en-US" altLang="en-CY" sz="20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08F6989-46CE-774E-8387-FE32D73E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648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6E298598-3A10-124F-879D-D5DFD075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8CC389-A323-5342-B523-472CFDD9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"/>
            <a:ext cx="3810000" cy="1295400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CY" sz="3600"/>
              <a:t>Αστάθεια ώμου</a:t>
            </a:r>
            <a:br>
              <a:rPr lang="el-GR" altLang="en-CY" sz="4400"/>
            </a:br>
            <a:r>
              <a:rPr lang="en-US" altLang="en-CY" sz="4800" b="1">
                <a:solidFill>
                  <a:srgbClr val="FFFF00"/>
                </a:solidFill>
              </a:rPr>
              <a:t>SLAP  lesion</a:t>
            </a:r>
            <a:r>
              <a:rPr lang="en-US" altLang="en-CY" sz="4400"/>
              <a:t>   </a:t>
            </a:r>
            <a:endParaRPr lang="en-GB" altLang="en-CY" sz="4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B1A163A-D576-3440-B741-56D8F344C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746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CY" sz="3600" b="1"/>
              <a:t>Ταξινόμηση</a:t>
            </a:r>
            <a:r>
              <a:rPr lang="en-US" altLang="en-CY" sz="3600" b="1"/>
              <a:t>:</a:t>
            </a:r>
            <a:endParaRPr lang="el-GR" altLang="en-CY" sz="3600" b="1"/>
          </a:p>
          <a:p>
            <a:pPr eaLnBrk="1" hangingPunct="1"/>
            <a:r>
              <a:rPr lang="en-US" altLang="en-CY" sz="3600"/>
              <a:t>A</a:t>
            </a:r>
            <a:r>
              <a:rPr lang="en-US" altLang="en-CY"/>
              <a:t>.</a:t>
            </a:r>
            <a:r>
              <a:rPr lang="el-GR" altLang="en-CY"/>
              <a:t> </a:t>
            </a:r>
            <a:r>
              <a:rPr lang="el-GR" altLang="en-CY" sz="2800"/>
              <a:t>εκφύλιση επ. χόνδρου</a:t>
            </a:r>
          </a:p>
          <a:p>
            <a:pPr eaLnBrk="1" hangingPunct="1"/>
            <a:r>
              <a:rPr lang="el-GR" altLang="en-CY"/>
              <a:t>Β</a:t>
            </a:r>
            <a:r>
              <a:rPr lang="el-GR" altLang="en-CY" sz="2800"/>
              <a:t>. αποκόλληση επ. χόνδρου</a:t>
            </a:r>
          </a:p>
          <a:p>
            <a:pPr eaLnBrk="1" hangingPunct="1">
              <a:buFontTx/>
              <a:buNone/>
            </a:pPr>
            <a:r>
              <a:rPr lang="el-GR" altLang="en-CY" sz="2800"/>
              <a:t>      + κατάφυσης δικ.  Τένοντα</a:t>
            </a:r>
          </a:p>
          <a:p>
            <a:pPr eaLnBrk="1" hangingPunct="1"/>
            <a:r>
              <a:rPr lang="en-US" altLang="en-CY"/>
              <a:t>C</a:t>
            </a:r>
            <a:r>
              <a:rPr lang="en-US" altLang="en-CY" sz="2800"/>
              <a:t>. bucket handle tear </a:t>
            </a:r>
          </a:p>
          <a:p>
            <a:pPr eaLnBrk="1" hangingPunct="1"/>
            <a:r>
              <a:rPr lang="en-US" altLang="en-CY"/>
              <a:t>D</a:t>
            </a:r>
            <a:r>
              <a:rPr lang="en-US" altLang="en-CY" sz="2800"/>
              <a:t>. bucket handle tear </a:t>
            </a:r>
          </a:p>
          <a:p>
            <a:pPr eaLnBrk="1" hangingPunct="1">
              <a:buFontTx/>
              <a:buNone/>
            </a:pPr>
            <a:r>
              <a:rPr lang="el-GR" altLang="en-CY" sz="2800"/>
              <a:t>       με επέκταση στο δικ.  Τένοντα</a:t>
            </a:r>
            <a:endParaRPr lang="en-US" altLang="en-CY" sz="280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6D8D957D-8ADD-5446-A07E-E95F33C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810000" cy="22383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2308A77E-67B0-DE4C-A749-DFBEBD8F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429000" cy="2265363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986E93DC-879F-2B48-8A83-5649D36F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176588" cy="36957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437DEE7D-4336-244B-944E-DA1B7EF8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4724400" cy="2417763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5">
            <a:extLst>
              <a:ext uri="{FF2B5EF4-FFF2-40B4-BE49-F238E27FC236}">
                <a16:creationId xmlns:a16="http://schemas.microsoft.com/office/drawing/2014/main" id="{B0F3DF39-F796-6544-A192-1334722B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3733800" cy="1373188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3600"/>
              <a:t>Αστάθεια ώμου</a:t>
            </a:r>
            <a:br>
              <a:rPr lang="el-GR" altLang="en-CY" sz="4400"/>
            </a:br>
            <a:r>
              <a:rPr lang="en-US" altLang="en-CY" sz="4800" b="1">
                <a:solidFill>
                  <a:srgbClr val="FFFF00"/>
                </a:solidFill>
              </a:rPr>
              <a:t>SLAP  lesion</a:t>
            </a:r>
            <a:endParaRPr lang="en-GB" altLang="en-CY" sz="4800" b="1">
              <a:solidFill>
                <a:srgbClr val="FFFF00"/>
              </a:solidFill>
            </a:endParaRPr>
          </a:p>
        </p:txBody>
      </p:sp>
      <p:pic>
        <p:nvPicPr>
          <p:cNvPr id="33797" name="Picture 6">
            <a:extLst>
              <a:ext uri="{FF2B5EF4-FFF2-40B4-BE49-F238E27FC236}">
                <a16:creationId xmlns:a16="http://schemas.microsoft.com/office/drawing/2014/main" id="{3EA23E79-4578-6949-BFCF-E0F6E992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2542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C828A2A-C786-A346-8068-4FF4500E28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6477000" cy="1600200"/>
          </a:xfrm>
          <a:solidFill>
            <a:srgbClr val="CC0066"/>
          </a:solidFill>
        </p:spPr>
        <p:txBody>
          <a:bodyPr anchor="ctr"/>
          <a:lstStyle/>
          <a:p>
            <a:pPr algn="l" eaLnBrk="1" hangingPunct="1"/>
            <a:r>
              <a:rPr lang="el-GR" altLang="en-CY" sz="3600" b="1">
                <a:solidFill>
                  <a:srgbClr val="FFFF00"/>
                </a:solidFill>
              </a:rPr>
              <a:t>ΑΤΡΑΥΜΑΤΙΚΗ </a:t>
            </a:r>
            <a:r>
              <a:rPr lang="en-US" altLang="en-CY" sz="3600" b="1">
                <a:solidFill>
                  <a:srgbClr val="FFFF00"/>
                </a:solidFill>
              </a:rPr>
              <a:t> </a:t>
            </a:r>
            <a:r>
              <a:rPr lang="el-GR" altLang="en-CY" sz="3600" b="1">
                <a:solidFill>
                  <a:srgbClr val="FFFF00"/>
                </a:solidFill>
              </a:rPr>
              <a:t>ΑΣΤΑΘΕΙΑ</a:t>
            </a:r>
            <a:br>
              <a:rPr lang="el-GR" altLang="en-CY" sz="3600" b="1"/>
            </a:br>
            <a:r>
              <a:rPr lang="en-US" altLang="en-CY" sz="3200" b="1"/>
              <a:t>(</a:t>
            </a:r>
            <a:r>
              <a:rPr lang="en-US" altLang="en-CY" sz="3200" b="1">
                <a:solidFill>
                  <a:srgbClr val="FFFF00"/>
                </a:solidFill>
              </a:rPr>
              <a:t>Multidirectional instability</a:t>
            </a:r>
            <a:r>
              <a:rPr lang="en-US" altLang="en-CY" sz="3200" b="1"/>
              <a:t>)  </a:t>
            </a:r>
            <a:r>
              <a:rPr lang="en-US" altLang="en-CY" sz="3200" b="1">
                <a:solidFill>
                  <a:srgbClr val="FFFF00"/>
                </a:solidFill>
              </a:rPr>
              <a:t>4%</a:t>
            </a:r>
            <a:endParaRPr lang="en-GB" altLang="en-CY" sz="3200" b="1">
              <a:solidFill>
                <a:srgbClr val="FFFF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4DF1683-E468-084A-A360-246715F436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6553200" cy="4572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200"/>
              <a:t> </a:t>
            </a:r>
            <a:r>
              <a:rPr lang="el-GR" altLang="en-CY" sz="2800"/>
              <a:t>Αιτία αρχής αστάθειας</a:t>
            </a:r>
            <a:r>
              <a:rPr lang="en-US" altLang="en-CY" sz="2800"/>
              <a:t>:</a:t>
            </a:r>
            <a:r>
              <a:rPr lang="el-GR" altLang="en-CY" sz="2800"/>
              <a:t> ακαθόριστη</a:t>
            </a:r>
            <a:r>
              <a:rPr lang="en-US" altLang="en-CY" sz="2800"/>
              <a:t> </a:t>
            </a:r>
            <a:endParaRPr lang="el-GR" altLang="en-CY" sz="2800"/>
          </a:p>
          <a:p>
            <a:pPr algn="l" eaLnBrk="1" hangingPunct="1">
              <a:buFontTx/>
              <a:buChar char="•"/>
            </a:pPr>
            <a:r>
              <a:rPr lang="el-GR" altLang="en-CY" sz="2800"/>
              <a:t>Αμφοτερόπλευρη, νέα άτομα</a:t>
            </a:r>
            <a:r>
              <a:rPr lang="en-US" altLang="en-CY" sz="2800"/>
              <a:t>   </a:t>
            </a:r>
            <a:endParaRPr lang="el-GR" altLang="en-CY" sz="2800"/>
          </a:p>
          <a:p>
            <a:pPr algn="l" eaLnBrk="1" hangingPunct="1">
              <a:buFontTx/>
              <a:buChar char="•"/>
            </a:pPr>
            <a:r>
              <a:rPr lang="el-GR" altLang="en-CY" sz="2800"/>
              <a:t> Γενετική προδιάθεση</a:t>
            </a:r>
            <a:endParaRPr lang="en-US" altLang="en-CY" sz="2800"/>
          </a:p>
          <a:p>
            <a:pPr algn="l" eaLnBrk="1" hangingPunct="1">
              <a:buFontTx/>
              <a:buChar char="•"/>
            </a:pPr>
            <a:r>
              <a:rPr lang="el-GR" altLang="en-CY" sz="2800"/>
              <a:t> Χαλάρωση του θυλάκου</a:t>
            </a:r>
            <a:r>
              <a:rPr lang="en-US" altLang="en-CY" sz="2800"/>
              <a:t>,</a:t>
            </a:r>
            <a:r>
              <a:rPr lang="el-GR" altLang="en-CY" sz="2800"/>
              <a:t> αρθρώσεων</a:t>
            </a:r>
          </a:p>
          <a:p>
            <a:pPr algn="l" eaLnBrk="1" hangingPunct="1">
              <a:buFontTx/>
              <a:buChar char="•"/>
            </a:pPr>
            <a:r>
              <a:rPr lang="el-GR" altLang="en-CY" sz="2800"/>
              <a:t> Μικρό μέγεθος ωμογλήνης</a:t>
            </a:r>
          </a:p>
          <a:p>
            <a:pPr algn="l" eaLnBrk="1" hangingPunct="1">
              <a:buFontTx/>
              <a:buChar char="•"/>
            </a:pPr>
            <a:r>
              <a:rPr lang="el-GR" altLang="en-CY" sz="2800"/>
              <a:t> Αδύνατο στροφικό πέταλο</a:t>
            </a:r>
            <a:endParaRPr lang="en-US" altLang="en-CY" sz="2800"/>
          </a:p>
          <a:p>
            <a:pPr algn="l" eaLnBrk="1" hangingPunct="1">
              <a:buFontTx/>
              <a:buChar char="•"/>
            </a:pPr>
            <a:r>
              <a:rPr lang="el-GR" altLang="en-CY" sz="2800"/>
              <a:t> Αδύνατος  νευρομυικός έλεγχος</a:t>
            </a:r>
          </a:p>
          <a:p>
            <a:pPr algn="l" eaLnBrk="1" hangingPunct="1">
              <a:buFontTx/>
              <a:buChar char="•"/>
            </a:pPr>
            <a:r>
              <a:rPr lang="el-GR" altLang="en-CY" sz="2800"/>
              <a:t> Εκούσια πλημελής θέση βραχιονίου</a:t>
            </a:r>
          </a:p>
          <a:p>
            <a:pPr algn="l" eaLnBrk="1" hangingPunct="1">
              <a:buFontTx/>
              <a:buChar char="•"/>
            </a:pPr>
            <a:r>
              <a:rPr lang="el-GR" altLang="en-CY" sz="2800"/>
              <a:t> </a:t>
            </a:r>
            <a:r>
              <a:rPr lang="en-US" altLang="en-CY" sz="2800"/>
              <a:t>Bankart lesion</a:t>
            </a:r>
            <a:r>
              <a:rPr lang="el-GR" altLang="en-CY" sz="2800"/>
              <a:t>,</a:t>
            </a:r>
            <a:r>
              <a:rPr lang="en-US" altLang="en-CY" sz="2800"/>
              <a:t> Hill-Sach’s: </a:t>
            </a:r>
            <a:r>
              <a:rPr lang="el-GR" altLang="en-CY" sz="2800"/>
              <a:t>όχι </a:t>
            </a:r>
          </a:p>
          <a:p>
            <a:pPr algn="l" eaLnBrk="1" hangingPunct="1">
              <a:buFontTx/>
              <a:buChar char="•"/>
            </a:pPr>
            <a:endParaRPr lang="el-GR" altLang="en-CY" sz="2800"/>
          </a:p>
          <a:p>
            <a:pPr algn="l" eaLnBrk="1" hangingPunct="1"/>
            <a:r>
              <a:rPr lang="el-GR" altLang="en-CY" sz="2800"/>
              <a:t>  </a:t>
            </a:r>
            <a:endParaRPr lang="en-GB" altLang="en-CY" sz="280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C109A991-8B06-9543-B90A-05E01AA0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9764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666AD642-0A67-5541-8E0F-AFF8016D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048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86E41C1-FA76-2E44-881F-19CC4FF86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3886200" cy="1295400"/>
          </a:xfrm>
          <a:solidFill>
            <a:srgbClr val="CC0066"/>
          </a:solidFill>
          <a:ln>
            <a:solidFill>
              <a:srgbClr val="CC0066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l-GR" altLang="en-CY" sz="3600" b="1"/>
              <a:t>Αστάθεια ώμου</a:t>
            </a:r>
            <a:br>
              <a:rPr lang="en-US" altLang="en-CY" sz="3600"/>
            </a:br>
            <a:r>
              <a:rPr lang="el-GR" altLang="en-CY" sz="3600"/>
              <a:t>από </a:t>
            </a:r>
            <a:r>
              <a:rPr lang="el-GR" altLang="en-CY" sz="4800" b="1">
                <a:solidFill>
                  <a:srgbClr val="FFFF00"/>
                </a:solidFill>
              </a:rPr>
              <a:t>υπέρχρηση</a:t>
            </a:r>
            <a:endParaRPr lang="en-GB" altLang="en-CY" sz="4800" b="1">
              <a:solidFill>
                <a:srgbClr val="FFFF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C6BDB77-0494-9E45-B81D-7D59C34BFA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8534400" cy="3505200"/>
          </a:xfrm>
        </p:spPr>
        <p:txBody>
          <a:bodyPr/>
          <a:lstStyle/>
          <a:p>
            <a:pPr algn="l" eaLnBrk="1" hangingPunct="1"/>
            <a:r>
              <a:rPr lang="el-GR" altLang="en-CY" sz="3600" b="1"/>
              <a:t>Αιτιοπαθογένεια</a:t>
            </a:r>
            <a:r>
              <a:rPr lang="en-US" altLang="en-CY" sz="3200"/>
              <a:t>:</a:t>
            </a:r>
            <a:endParaRPr lang="el-GR" altLang="en-CY" sz="3200"/>
          </a:p>
          <a:p>
            <a:pPr algn="l" eaLnBrk="1" hangingPunct="1">
              <a:buFontTx/>
              <a:buChar char="•"/>
            </a:pPr>
            <a:r>
              <a:rPr lang="en-US" altLang="en-CY" sz="2800"/>
              <a:t>Overhead athletes</a:t>
            </a:r>
            <a:r>
              <a:rPr lang="el-GR" altLang="en-CY" sz="2800"/>
              <a:t> (μέγιστη απαγωγή + εξ. στροφή)</a:t>
            </a:r>
          </a:p>
          <a:p>
            <a:pPr algn="l" eaLnBrk="1" hangingPunct="1">
              <a:buFontTx/>
              <a:buChar char="•"/>
            </a:pPr>
            <a:r>
              <a:rPr lang="el-GR" altLang="en-CY" sz="3600"/>
              <a:t>Επανειλημμένοι  μικροτραυματισμοί</a:t>
            </a:r>
          </a:p>
          <a:p>
            <a:pPr algn="l" eaLnBrk="1" hangingPunct="1">
              <a:buFontTx/>
              <a:buChar char="•"/>
            </a:pPr>
            <a:endParaRPr lang="el-GR" altLang="en-CY" sz="3200"/>
          </a:p>
          <a:p>
            <a:pPr algn="l" eaLnBrk="1" hangingPunct="1">
              <a:buFontTx/>
              <a:buChar char="•"/>
            </a:pPr>
            <a:r>
              <a:rPr lang="el-GR" altLang="en-CY" sz="3600"/>
              <a:t>Κόπωση προσθίων μυών</a:t>
            </a:r>
          </a:p>
          <a:p>
            <a:pPr algn="l" eaLnBrk="1" hangingPunct="1"/>
            <a:endParaRPr lang="el-GR" altLang="en-CY" sz="3200"/>
          </a:p>
          <a:p>
            <a:pPr algn="l" eaLnBrk="1" hangingPunct="1">
              <a:buFontTx/>
              <a:buChar char="•"/>
            </a:pPr>
            <a:r>
              <a:rPr lang="el-GR" altLang="en-CY" sz="3200"/>
              <a:t> </a:t>
            </a:r>
            <a:r>
              <a:rPr lang="el-GR" altLang="en-CY" sz="3600"/>
              <a:t>Διάταση προσθίων </a:t>
            </a:r>
          </a:p>
          <a:p>
            <a:pPr algn="l" eaLnBrk="1" hangingPunct="1"/>
            <a:r>
              <a:rPr lang="el-GR" altLang="en-CY" sz="3600"/>
              <a:t>  συνδεσμικών στοιχείων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0DA5073E-3A7D-E14C-A507-792761BD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886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Line 10">
            <a:extLst>
              <a:ext uri="{FF2B5EF4-FFF2-40B4-BE49-F238E27FC236}">
                <a16:creationId xmlns:a16="http://schemas.microsoft.com/office/drawing/2014/main" id="{DBB1708D-F5F0-1A47-A941-9429CEA87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0" cy="762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35846" name="Line 11">
            <a:extLst>
              <a:ext uri="{FF2B5EF4-FFF2-40B4-BE49-F238E27FC236}">
                <a16:creationId xmlns:a16="http://schemas.microsoft.com/office/drawing/2014/main" id="{6D32322F-8697-054C-A673-AF64C09BE0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4419600"/>
            <a:ext cx="0" cy="9144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  <p:sp>
        <p:nvSpPr>
          <p:cNvPr id="35847" name="Rectangle 12">
            <a:extLst>
              <a:ext uri="{FF2B5EF4-FFF2-40B4-BE49-F238E27FC236}">
                <a16:creationId xmlns:a16="http://schemas.microsoft.com/office/drawing/2014/main" id="{0F6A69DB-636D-8C41-A0E6-FD68A172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CY" sz="3600">
                <a:solidFill>
                  <a:srgbClr val="FFFF00"/>
                </a:solidFill>
              </a:rPr>
              <a:t>Hyperangulation</a:t>
            </a:r>
            <a:endParaRPr lang="el-GR" altLang="en-CY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4E77922-E1D5-2C49-8DC3-E38A3DEC6B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4191000" cy="1219200"/>
          </a:xfrm>
          <a:solidFill>
            <a:srgbClr val="CC0066"/>
          </a:solidFill>
        </p:spPr>
        <p:txBody>
          <a:bodyPr anchor="ctr"/>
          <a:lstStyle/>
          <a:p>
            <a:pPr algn="l" eaLnBrk="1" hangingPunct="1"/>
            <a:r>
              <a:rPr lang="el-GR" altLang="en-CY" sz="3600"/>
              <a:t>Αστάθεια ώμου</a:t>
            </a:r>
            <a:br>
              <a:rPr lang="en-US" altLang="en-CY" sz="3600"/>
            </a:br>
            <a:r>
              <a:rPr lang="el-GR" altLang="en-CY" sz="3600"/>
              <a:t>από </a:t>
            </a:r>
            <a:r>
              <a:rPr lang="el-GR" altLang="en-CY" sz="4800" b="1">
                <a:solidFill>
                  <a:srgbClr val="FFFF00"/>
                </a:solidFill>
              </a:rPr>
              <a:t>υπέρχρηση</a:t>
            </a:r>
            <a:endParaRPr lang="en-GB" altLang="en-CY" sz="4800" b="1">
              <a:solidFill>
                <a:srgbClr val="FFFF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E47F56B-0E5E-1C4A-83B9-F5D955555B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 algn="l" eaLnBrk="1" hangingPunct="1"/>
            <a:r>
              <a:rPr lang="el-GR" altLang="en-CY" sz="3600" b="1"/>
              <a:t>Ευρήματα</a:t>
            </a:r>
            <a:r>
              <a:rPr lang="en-US" altLang="en-CY" sz="3600" b="1"/>
              <a:t>:</a:t>
            </a:r>
          </a:p>
          <a:p>
            <a:pPr algn="l" eaLnBrk="1" hangingPunct="1">
              <a:buFontTx/>
              <a:buChar char="•"/>
            </a:pPr>
            <a:r>
              <a:rPr lang="el-GR" altLang="en-CY" sz="3600"/>
              <a:t> Χαλάρωση</a:t>
            </a:r>
            <a:r>
              <a:rPr lang="en-US" altLang="en-CY" sz="3600"/>
              <a:t>,</a:t>
            </a:r>
            <a:r>
              <a:rPr lang="el-GR" altLang="en-CY" sz="3600"/>
              <a:t> διάταση θυλάκου</a:t>
            </a:r>
          </a:p>
          <a:p>
            <a:pPr algn="l" eaLnBrk="1" hangingPunct="1">
              <a:buFontTx/>
              <a:buChar char="•"/>
            </a:pPr>
            <a:r>
              <a:rPr lang="el-GR" altLang="en-CY" sz="3600"/>
              <a:t> παθολογικός επιχείλιος χόνδρος</a:t>
            </a:r>
            <a:r>
              <a:rPr lang="el-GR" altLang="en-CY" sz="2800"/>
              <a:t>(οπισθιο άνω)</a:t>
            </a:r>
          </a:p>
          <a:p>
            <a:pPr algn="l" eaLnBrk="1" hangingPunct="1"/>
            <a:r>
              <a:rPr lang="el-GR" altLang="en-CY" sz="3600"/>
              <a:t>(</a:t>
            </a:r>
            <a:r>
              <a:rPr lang="en-US" altLang="en-CY" sz="3600"/>
              <a:t> frayed, ALPSA, SLAP)</a:t>
            </a:r>
            <a:endParaRPr lang="el-GR" altLang="en-CY" sz="3600"/>
          </a:p>
          <a:p>
            <a:pPr algn="l" eaLnBrk="1" hangingPunct="1">
              <a:buFontTx/>
              <a:buChar char="•"/>
            </a:pPr>
            <a:r>
              <a:rPr lang="el-GR" altLang="en-CY" sz="3600"/>
              <a:t> </a:t>
            </a:r>
            <a:r>
              <a:rPr lang="en-US" altLang="en-CY" sz="3600"/>
              <a:t>Hill-Sachs lesion:</a:t>
            </a:r>
            <a:r>
              <a:rPr lang="el-GR" altLang="en-CY" sz="3600"/>
              <a:t> όχι</a:t>
            </a:r>
          </a:p>
          <a:p>
            <a:pPr algn="l" eaLnBrk="1" hangingPunct="1">
              <a:buFontTx/>
              <a:buChar char="•"/>
            </a:pPr>
            <a:r>
              <a:rPr lang="el-GR" altLang="en-CY" sz="3600"/>
              <a:t> </a:t>
            </a:r>
            <a:r>
              <a:rPr lang="en-US" altLang="en-CY" sz="3600" u="sng"/>
              <a:t>Inside  impingement</a:t>
            </a:r>
            <a:endParaRPr lang="el-GR" altLang="en-CY" sz="3600" u="sng"/>
          </a:p>
          <a:p>
            <a:pPr algn="l" eaLnBrk="1" hangingPunct="1"/>
            <a:r>
              <a:rPr lang="en-US" altLang="en-CY" sz="2800"/>
              <a:t>(Tear undersuface supraspinatus +</a:t>
            </a:r>
          </a:p>
          <a:p>
            <a:pPr algn="l" eaLnBrk="1" hangingPunct="1"/>
            <a:r>
              <a:rPr lang="en-US" altLang="en-CY" sz="2800"/>
              <a:t>                              infraspinatus)</a:t>
            </a:r>
            <a:endParaRPr lang="en-GB" altLang="en-CY" sz="2800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0408D952-923D-F142-8F60-E3BDE804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175000" cy="25733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Line 5">
            <a:extLst>
              <a:ext uri="{FF2B5EF4-FFF2-40B4-BE49-F238E27FC236}">
                <a16:creationId xmlns:a16="http://schemas.microsoft.com/office/drawing/2014/main" id="{BFD9D5C3-6C53-2848-A365-D15F8A75E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410200"/>
            <a:ext cx="2895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B4F3B00-06C9-B447-B24B-744C6E3972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8458200" cy="2971800"/>
          </a:xfrm>
        </p:spPr>
        <p:txBody>
          <a:bodyPr anchor="ctr"/>
          <a:lstStyle/>
          <a:p>
            <a:pPr algn="l" eaLnBrk="1" hangingPunct="1"/>
            <a:r>
              <a:rPr lang="el-GR" altLang="en-CY" sz="5400" b="1"/>
              <a:t>Συμπέρασμα</a:t>
            </a:r>
            <a:br>
              <a:rPr lang="el-GR" altLang="en-CY" sz="5400" b="1"/>
            </a:br>
            <a:br>
              <a:rPr lang="el-GR" altLang="en-CY" sz="5400" b="1"/>
            </a:br>
            <a:endParaRPr lang="en-GB" altLang="en-CY" sz="4000" b="1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8AF23B8-3C7E-E54F-86B3-61C1B00E1C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05000"/>
            <a:ext cx="7772400" cy="3429000"/>
          </a:xfrm>
        </p:spPr>
        <p:txBody>
          <a:bodyPr/>
          <a:lstStyle/>
          <a:p>
            <a:pPr algn="l" eaLnBrk="1" hangingPunct="1"/>
            <a:r>
              <a:rPr lang="el-GR" altLang="en-CY" sz="3600" b="1"/>
              <a:t>Παθογένεια </a:t>
            </a:r>
            <a:r>
              <a:rPr lang="en-US" altLang="en-CY" sz="3600" b="1"/>
              <a:t>:</a:t>
            </a:r>
            <a:r>
              <a:rPr lang="el-GR" altLang="en-CY" sz="3600" b="1"/>
              <a:t> </a:t>
            </a:r>
            <a:r>
              <a:rPr lang="el-GR" altLang="en-CY" sz="5400">
                <a:solidFill>
                  <a:srgbClr val="FFFF00"/>
                </a:solidFill>
              </a:rPr>
              <a:t>πολυπαραγοντική</a:t>
            </a:r>
            <a:endParaRPr lang="en-US" altLang="en-CY" sz="5400">
              <a:solidFill>
                <a:srgbClr val="FFFF00"/>
              </a:solidFill>
            </a:endParaRPr>
          </a:p>
          <a:p>
            <a:pPr algn="l" eaLnBrk="1" hangingPunct="1"/>
            <a:r>
              <a:rPr lang="el-GR" altLang="en-CY" sz="5400">
                <a:solidFill>
                  <a:srgbClr val="FFFF00"/>
                </a:solidFill>
              </a:rPr>
              <a:t>      </a:t>
            </a:r>
            <a:r>
              <a:rPr lang="el-GR" altLang="en-CY" sz="6600">
                <a:solidFill>
                  <a:srgbClr val="FFFF00"/>
                </a:solidFill>
              </a:rPr>
              <a:t>? βασική βλάβη</a:t>
            </a:r>
            <a:r>
              <a:rPr lang="el-GR" altLang="en-CY" sz="5400">
                <a:solidFill>
                  <a:srgbClr val="FFFF00"/>
                </a:solidFill>
              </a:rPr>
              <a:t> </a:t>
            </a:r>
            <a:endParaRPr lang="en-GB" altLang="en-CY" sz="5400">
              <a:solidFill>
                <a:srgbClr val="FFFF00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D9598CD-3C21-7548-9D52-D84B26B1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37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CY" sz="4000" b="1"/>
              <a:t>ΑΣΤΑΘΕΙΑ ΩΜΟΥ</a:t>
            </a:r>
            <a:endParaRPr lang="en-GB" altLang="en-CY" sz="40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3DD2C25-44F4-FA4F-98C9-09397CC84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25" y="2895600"/>
            <a:ext cx="4191000" cy="990600"/>
          </a:xfrm>
          <a:solidFill>
            <a:srgbClr val="CC0066"/>
          </a:solidFill>
        </p:spPr>
        <p:txBody>
          <a:bodyPr/>
          <a:lstStyle/>
          <a:p>
            <a:pPr eaLnBrk="1" hangingPunct="1"/>
            <a:r>
              <a:rPr lang="el-GR" altLang="en-CY" sz="5400"/>
              <a:t>ευχαριστώ</a:t>
            </a:r>
            <a:endParaRPr lang="en-GB" altLang="en-CY" sz="5400"/>
          </a:p>
        </p:txBody>
      </p:sp>
      <p:sp>
        <p:nvSpPr>
          <p:cNvPr id="38915" name="Oval 5">
            <a:extLst>
              <a:ext uri="{FF2B5EF4-FFF2-40B4-BE49-F238E27FC236}">
                <a16:creationId xmlns:a16="http://schemas.microsoft.com/office/drawing/2014/main" id="{0FCC96A4-10C6-3641-B24C-0065F9EE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557338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CY" altLang="en-CY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E5DC1D8-7CA6-1442-A086-D4AA7DED2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-304800"/>
            <a:ext cx="8153400" cy="4953000"/>
          </a:xfrm>
        </p:spPr>
        <p:txBody>
          <a:bodyPr/>
          <a:lstStyle/>
          <a:p>
            <a:pPr marL="838200" indent="-838200" algn="l" eaLnBrk="1" hangingPunct="1"/>
            <a:r>
              <a:rPr lang="el-GR" altLang="en-CY" b="1">
                <a:solidFill>
                  <a:srgbClr val="FFFF00"/>
                </a:solidFill>
              </a:rPr>
              <a:t> </a:t>
            </a:r>
            <a:r>
              <a:rPr lang="el-GR" altLang="en-CY" b="1" i="1" u="sng">
                <a:solidFill>
                  <a:srgbClr val="FFFF00"/>
                </a:solidFill>
              </a:rPr>
              <a:t>Λειτουργία επιχείλιου χόνδρου</a:t>
            </a:r>
            <a:r>
              <a:rPr lang="en-US" altLang="en-CY" b="1">
                <a:solidFill>
                  <a:srgbClr val="FFFF00"/>
                </a:solidFill>
              </a:rPr>
              <a:t>:</a:t>
            </a:r>
            <a:br>
              <a:rPr lang="el-GR" altLang="en-CY" sz="4000" b="1">
                <a:solidFill>
                  <a:srgbClr val="FFFF00"/>
                </a:solidFill>
              </a:rPr>
            </a:br>
            <a:r>
              <a:rPr lang="el-GR" altLang="en-CY" sz="4000" b="1">
                <a:solidFill>
                  <a:srgbClr val="FFFF00"/>
                </a:solidFill>
              </a:rPr>
              <a:t>1.</a:t>
            </a:r>
            <a:r>
              <a:rPr lang="el-GR" altLang="en-CY" sz="3600" b="1">
                <a:solidFill>
                  <a:srgbClr val="FFFF00"/>
                </a:solidFill>
              </a:rPr>
              <a:t>επισφραγιζει στεγανά  τη </a:t>
            </a:r>
            <a:r>
              <a:rPr lang="en-US" altLang="en-CY" sz="3600" b="1">
                <a:solidFill>
                  <a:srgbClr val="FFFF00"/>
                </a:solidFill>
              </a:rPr>
              <a:t>  </a:t>
            </a:r>
            <a:br>
              <a:rPr lang="el-GR" altLang="en-CY" sz="3600" b="1">
                <a:solidFill>
                  <a:srgbClr val="FFFF00"/>
                </a:solidFill>
              </a:rPr>
            </a:br>
            <a:r>
              <a:rPr lang="el-GR" altLang="en-CY" sz="3600" b="1">
                <a:solidFill>
                  <a:srgbClr val="FFFF00"/>
                </a:solidFill>
              </a:rPr>
              <a:t>    περιφέρεια της άρθρωσης </a:t>
            </a:r>
            <a:br>
              <a:rPr lang="en-US" altLang="en-CY" sz="3600" b="1">
                <a:solidFill>
                  <a:srgbClr val="FFFF00"/>
                </a:solidFill>
              </a:rPr>
            </a:br>
            <a:r>
              <a:rPr lang="el-GR" altLang="en-CY" sz="3600" b="1">
                <a:solidFill>
                  <a:srgbClr val="FFFF00"/>
                </a:solidFill>
              </a:rPr>
              <a:t>2. αυξάνει 25%  το βάθος +        </a:t>
            </a:r>
            <a:br>
              <a:rPr lang="el-GR" altLang="en-CY" sz="3600" b="1">
                <a:solidFill>
                  <a:srgbClr val="FFFF00"/>
                </a:solidFill>
              </a:rPr>
            </a:br>
            <a:r>
              <a:rPr lang="el-GR" altLang="en-CY" sz="3600" b="1">
                <a:solidFill>
                  <a:srgbClr val="FFFF00"/>
                </a:solidFill>
              </a:rPr>
              <a:t>    επιφάνεια ωμογλήνης</a:t>
            </a:r>
            <a:br>
              <a:rPr lang="el-GR" altLang="en-CY" sz="4000" b="1">
                <a:solidFill>
                  <a:srgbClr val="FFFF00"/>
                </a:solidFill>
              </a:rPr>
            </a:br>
            <a:r>
              <a:rPr lang="en-US" altLang="en-CY" sz="4000" b="1">
                <a:solidFill>
                  <a:srgbClr val="FFFF00"/>
                </a:solidFill>
              </a:rPr>
              <a:t>3.</a:t>
            </a:r>
            <a:r>
              <a:rPr lang="el-GR" altLang="en-CY" sz="4000" b="1">
                <a:solidFill>
                  <a:srgbClr val="FFFF00"/>
                </a:solidFill>
              </a:rPr>
              <a:t> </a:t>
            </a:r>
            <a:r>
              <a:rPr lang="el-GR" altLang="en-CY" sz="3600" b="1">
                <a:solidFill>
                  <a:srgbClr val="FFFF00"/>
                </a:solidFill>
              </a:rPr>
              <a:t>προσκόλληση γλ. συνδέσμων,</a:t>
            </a:r>
            <a:br>
              <a:rPr lang="el-GR" altLang="en-CY" sz="3600" b="1">
                <a:solidFill>
                  <a:srgbClr val="FFFF00"/>
                </a:solidFill>
              </a:rPr>
            </a:br>
            <a:r>
              <a:rPr lang="el-GR" altLang="en-CY" sz="3600" b="1">
                <a:solidFill>
                  <a:srgbClr val="FFFF00"/>
                </a:solidFill>
              </a:rPr>
              <a:t>    δικεφάλου τένοντα</a:t>
            </a:r>
            <a:endParaRPr lang="en-GB" altLang="en-CY" sz="3600" b="1">
              <a:solidFill>
                <a:srgbClr val="FFFF00"/>
              </a:solidFill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84C7631-0C52-F540-96DE-E4DEB78B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752600"/>
            <a:ext cx="22558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27D178-0F91-BB47-89E3-5A44623336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914400"/>
          </a:xfrm>
        </p:spPr>
        <p:txBody>
          <a:bodyPr anchor="ctr"/>
          <a:lstStyle/>
          <a:p>
            <a:pPr algn="l" eaLnBrk="1" hangingPunct="1"/>
            <a:r>
              <a:rPr lang="el-GR" altLang="en-CY" sz="3600" u="sng"/>
              <a:t>Ανατομία</a:t>
            </a:r>
            <a:r>
              <a:rPr lang="en-US" altLang="en-CY" sz="3600" u="sng"/>
              <a:t> </a:t>
            </a:r>
            <a:r>
              <a:rPr lang="el-GR" altLang="en-CY" sz="3600" u="sng"/>
              <a:t>Γληνοβραχιόνιας  αρθρωσης</a:t>
            </a:r>
            <a:endParaRPr lang="en-GB" altLang="en-CY" sz="3600" u="sng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681C50-26DA-0F4A-97A4-E0F148910C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7086600" cy="1905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200" b="1">
                <a:solidFill>
                  <a:srgbClr val="FFFF00"/>
                </a:solidFill>
              </a:rPr>
              <a:t>Θύλακος</a:t>
            </a:r>
            <a:r>
              <a:rPr lang="en-US" altLang="en-CY" sz="3200" b="1">
                <a:solidFill>
                  <a:srgbClr val="FFFF00"/>
                </a:solidFill>
              </a:rPr>
              <a:t>: </a:t>
            </a:r>
            <a:r>
              <a:rPr lang="el-GR" altLang="en-CY" sz="3200" b="1">
                <a:solidFill>
                  <a:srgbClr val="FFFF00"/>
                </a:solidFill>
              </a:rPr>
              <a:t>διπλ.  μέγεθος επιφανείας</a:t>
            </a:r>
          </a:p>
          <a:p>
            <a:pPr algn="l" eaLnBrk="1" hangingPunct="1">
              <a:buFontTx/>
              <a:buChar char="•"/>
            </a:pPr>
            <a:r>
              <a:rPr lang="el-GR" altLang="en-CY" sz="3200" b="1">
                <a:solidFill>
                  <a:srgbClr val="FFFF00"/>
                </a:solidFill>
              </a:rPr>
              <a:t>Γληνοβραχιόνιοι σύνδεσμοι</a:t>
            </a:r>
            <a:endParaRPr lang="en-GB" altLang="en-CY" sz="3200" b="1">
              <a:solidFill>
                <a:srgbClr val="FFFF00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D8B6BFC-0FA0-CD40-B934-9CA528BF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911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E8C0DAF-E175-2546-8044-D3F559DE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814638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BE08828-4B4E-2840-B309-AC4E9736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333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A6FA9D51-B6FB-6346-9C52-A8BA3D3FA5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391400" cy="1447800"/>
          </a:xfrm>
          <a:solidFill>
            <a:srgbClr val="CC0066"/>
          </a:solidFill>
        </p:spPr>
        <p:txBody>
          <a:bodyPr anchor="ctr"/>
          <a:lstStyle/>
          <a:p>
            <a:pPr eaLnBrk="1" hangingPunct="1"/>
            <a:r>
              <a:rPr lang="el-GR" altLang="en-CY" sz="4400"/>
              <a:t>Μηχανική </a:t>
            </a:r>
            <a:br>
              <a:rPr lang="el-GR" altLang="en-CY" sz="4400"/>
            </a:br>
            <a:r>
              <a:rPr lang="el-GR" altLang="en-CY" sz="4400"/>
              <a:t>Γληνοβραχιόνιας σταθερότητας</a:t>
            </a:r>
            <a:endParaRPr lang="en-GB" altLang="en-CY" sz="4400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4C591FD0-5366-ED41-B9E0-0BEB5E5DE4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6553200" cy="2514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600"/>
              <a:t>Στατικοί σταθεροποιητές</a:t>
            </a:r>
          </a:p>
          <a:p>
            <a:pPr algn="l" eaLnBrk="1" hangingPunct="1">
              <a:buFontTx/>
              <a:buChar char="•"/>
            </a:pPr>
            <a:r>
              <a:rPr lang="el-GR" altLang="en-CY" sz="3600"/>
              <a:t>Δυναμικοί σταθεροποιητές</a:t>
            </a:r>
            <a:endParaRPr lang="en-US" altLang="en-CY" sz="3600"/>
          </a:p>
          <a:p>
            <a:pPr algn="l" eaLnBrk="1" hangingPunct="1"/>
            <a:r>
              <a:rPr lang="en-US" altLang="en-CY" sz="3600"/>
              <a:t> </a:t>
            </a:r>
            <a:r>
              <a:rPr lang="el-GR" altLang="en-CY" sz="3600"/>
              <a:t> (δράση μέσω  μυικού όγκου,</a:t>
            </a:r>
            <a:r>
              <a:rPr lang="en-US" altLang="en-CY" sz="3600"/>
              <a:t> </a:t>
            </a:r>
            <a:r>
              <a:rPr lang="el-GR" altLang="en-CY" sz="3600"/>
              <a:t>                    σύσπασης και  αλλαγή θέσης   </a:t>
            </a:r>
          </a:p>
          <a:p>
            <a:pPr algn="l" eaLnBrk="1" hangingPunct="1"/>
            <a:r>
              <a:rPr lang="el-GR" altLang="en-CY" sz="3600"/>
              <a:t> άρθρωσης)</a:t>
            </a:r>
            <a:endParaRPr lang="en-US" altLang="en-CY" sz="3600"/>
          </a:p>
          <a:p>
            <a:pPr algn="l" eaLnBrk="1" hangingPunct="1">
              <a:buFontTx/>
              <a:buChar char="•"/>
            </a:pPr>
            <a:r>
              <a:rPr lang="el-GR" altLang="en-CY" sz="3600">
                <a:solidFill>
                  <a:srgbClr val="FFFF00"/>
                </a:solidFill>
              </a:rPr>
              <a:t>Ιδιοδεκτικότητα(</a:t>
            </a:r>
            <a:r>
              <a:rPr lang="en-US" altLang="en-CY" sz="3600" b="1">
                <a:solidFill>
                  <a:srgbClr val="FFFF00"/>
                </a:solidFill>
              </a:rPr>
              <a:t>proprioception)</a:t>
            </a:r>
          </a:p>
          <a:p>
            <a:pPr eaLnBrk="1" hangingPunct="1">
              <a:buFontTx/>
              <a:buChar char="•"/>
            </a:pPr>
            <a:endParaRPr lang="en-GB" altLang="en-CY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89D78C-5061-084C-B0D0-AE0BDF013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58200" cy="762000"/>
          </a:xfrm>
        </p:spPr>
        <p:txBody>
          <a:bodyPr anchor="ctr"/>
          <a:lstStyle/>
          <a:p>
            <a:pPr eaLnBrk="1" hangingPunct="1"/>
            <a:r>
              <a:rPr lang="el-GR" altLang="en-CY" sz="3600" u="sng">
                <a:solidFill>
                  <a:srgbClr val="FFFF00"/>
                </a:solidFill>
              </a:rPr>
              <a:t>Μηχανική Γληνοβραχιόνιας σταθερότητας</a:t>
            </a:r>
            <a:endParaRPr lang="en-GB" altLang="en-CY" sz="3600" u="sng">
              <a:solidFill>
                <a:srgbClr val="FFFF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BE000EC-CB11-944A-9DDF-DFB55E7C7A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5344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l-GR" altLang="en-CY" sz="3200"/>
              <a:t>Ακρίβεια επικέντρωσης κεφαλής</a:t>
            </a:r>
          </a:p>
          <a:p>
            <a:pPr algn="l" eaLnBrk="1" hangingPunct="1">
              <a:buFontTx/>
              <a:buChar char="•"/>
            </a:pPr>
            <a:r>
              <a:rPr lang="el-GR" altLang="en-CY" sz="3200"/>
              <a:t>Μεγάλο εύρος κινήσεων</a:t>
            </a:r>
          </a:p>
          <a:p>
            <a:pPr algn="l" eaLnBrk="1" hangingPunct="1">
              <a:buFontTx/>
              <a:buChar char="•"/>
            </a:pPr>
            <a:r>
              <a:rPr lang="el-GR" altLang="en-CY" sz="3200"/>
              <a:t>Ρόλος συνδέσμων μόνο σε ακραίες κινήσεις</a:t>
            </a:r>
            <a:endParaRPr lang="en-GB" altLang="en-CY" sz="320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2507A3F-72D9-F64E-A906-5A6C62E5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571750" cy="31242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AB49DBD4-F81F-2146-BCEE-3F853EF0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048000" cy="24987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984FB3B-B848-714A-8DE0-C528BD62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819400" cy="223837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325E799-D5E9-014D-B298-FB986BDE03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1981200"/>
          </a:xfrm>
        </p:spPr>
        <p:txBody>
          <a:bodyPr anchor="ctr"/>
          <a:lstStyle/>
          <a:p>
            <a:pPr eaLnBrk="1" hangingPunct="1"/>
            <a:r>
              <a:rPr lang="el-GR" altLang="en-CY" sz="3600" u="sng"/>
              <a:t>Μηχανική Γληνοβραχιόνιας σταθερότητας</a:t>
            </a:r>
            <a:br>
              <a:rPr lang="el-GR" altLang="en-CY" sz="3600"/>
            </a:br>
            <a:br>
              <a:rPr lang="el-GR" altLang="en-CY" sz="4400"/>
            </a:br>
            <a:r>
              <a:rPr lang="el-GR" altLang="en-CY" sz="4000" b="1">
                <a:solidFill>
                  <a:srgbClr val="FFFF00"/>
                </a:solidFill>
              </a:rPr>
              <a:t>Βασικοί κανόνες σταθερότητας</a:t>
            </a:r>
            <a:endParaRPr lang="en-GB" altLang="en-CY" sz="4400">
              <a:solidFill>
                <a:srgbClr val="FFFF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E093EA1-11EC-5443-8CA6-A543C60E13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5334000" cy="11430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US" altLang="en-CY" sz="3200"/>
              <a:t>Congruent joint surfaces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altLang="en-CY" sz="3200"/>
              <a:t>Net humeral reaction force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3DC8EB06-FE66-DB4E-83DD-FA82FFC6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667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00C46641-53AE-B44A-B6D0-80E6CE83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971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>
            <a:extLst>
              <a:ext uri="{FF2B5EF4-FFF2-40B4-BE49-F238E27FC236}">
                <a16:creationId xmlns:a16="http://schemas.microsoft.com/office/drawing/2014/main" id="{B3F141FB-5A5D-9B4C-AF13-CD8E85E8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254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86CDC0-39BF-6943-BB1E-8501C69D4A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2362200"/>
          </a:xfrm>
        </p:spPr>
        <p:txBody>
          <a:bodyPr anchor="ctr"/>
          <a:lstStyle/>
          <a:p>
            <a:pPr algn="l" eaLnBrk="1" hangingPunct="1"/>
            <a:r>
              <a:rPr lang="el-GR" altLang="en-CY" sz="3600"/>
              <a:t> </a:t>
            </a:r>
            <a:r>
              <a:rPr lang="el-GR" altLang="en-CY" sz="3600" u="sng"/>
              <a:t>Μηχανική Γληνοβραχιόνιας σταθερότητας</a:t>
            </a:r>
            <a:br>
              <a:rPr lang="en-US" altLang="en-CY" sz="3200"/>
            </a:br>
            <a:br>
              <a:rPr lang="el-GR" altLang="en-CY" sz="3200"/>
            </a:br>
            <a:r>
              <a:rPr lang="el-GR" altLang="en-CY" sz="3200"/>
              <a:t> </a:t>
            </a:r>
            <a:r>
              <a:rPr lang="el-GR" altLang="en-CY" sz="3200" b="1"/>
              <a:t>ΣΤΑΘΕΡΟΤΗΤΑ </a:t>
            </a:r>
            <a:r>
              <a:rPr lang="el-GR" altLang="en-CY" sz="2000" b="1"/>
              <a:t>ΚΑΤΆ ΤΗ</a:t>
            </a:r>
            <a:r>
              <a:rPr lang="el-GR" altLang="en-CY" sz="3200" b="1"/>
              <a:t> </a:t>
            </a:r>
            <a:br>
              <a:rPr lang="en-US" altLang="en-CY" sz="3200" b="1"/>
            </a:br>
            <a:r>
              <a:rPr lang="el-GR" altLang="en-CY" sz="3200" b="1"/>
              <a:t> </a:t>
            </a:r>
            <a:r>
              <a:rPr lang="en-US" altLang="en-CY" sz="3200" b="1"/>
              <a:t>  </a:t>
            </a:r>
            <a:r>
              <a:rPr lang="el-GR" altLang="en-CY" sz="3200" b="1"/>
              <a:t>ΞΕΚΟΥΡΑΣΗ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4697FB-F3C6-4E48-B711-D4A092D6E2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4800600" cy="23622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CY" sz="3200">
                <a:solidFill>
                  <a:srgbClr val="FFFF00"/>
                </a:solidFill>
              </a:rPr>
              <a:t>1.Adhesion-Cohesion</a:t>
            </a:r>
          </a:p>
          <a:p>
            <a:pPr algn="l" eaLnBrk="1" hangingPunct="1"/>
            <a:r>
              <a:rPr lang="en-US" altLang="en-CY" sz="3200">
                <a:solidFill>
                  <a:srgbClr val="FFFF00"/>
                </a:solidFill>
              </a:rPr>
              <a:t>2.Glenohumeral “suction cup’’</a:t>
            </a:r>
          </a:p>
          <a:p>
            <a:pPr algn="l" eaLnBrk="1" hangingPunct="1"/>
            <a:r>
              <a:rPr lang="en-US" altLang="en-CY" sz="3200"/>
              <a:t>3</a:t>
            </a:r>
            <a:r>
              <a:rPr lang="en-US" altLang="en-CY" sz="3200">
                <a:solidFill>
                  <a:srgbClr val="FFFF00"/>
                </a:solidFill>
              </a:rPr>
              <a:t>. Limited joint volume</a:t>
            </a:r>
          </a:p>
          <a:p>
            <a:pPr algn="l" eaLnBrk="1" hangingPunct="1"/>
            <a:endParaRPr lang="en-GB" altLang="en-CY" sz="32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D4392FA-3215-EF44-A808-6617EC05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44196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7C2E39AE-AFFA-DF4E-91C7-43609A0C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76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FCCE8E51-A854-634D-A5A7-374A13DA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065463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CY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CY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926</Words>
  <Application>Microsoft Macintosh PowerPoint</Application>
  <PresentationFormat>On-screen Show (4:3)</PresentationFormat>
  <Paragraphs>205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Calibri</vt:lpstr>
      <vt:lpstr>Default Design</vt:lpstr>
      <vt:lpstr>ΑΙΤΙΟΠΑΘΟΓΕΝΕΙΑ                +  ΤΑΞΙΝΟΜΗΣΗ ΑΣΤΑΘΕΙΑΣ ΩΜΟΥ 20/09/2002</vt:lpstr>
      <vt:lpstr>Ανατομία Γληνοβραχιόνιας  αρθρωσης</vt:lpstr>
      <vt:lpstr>Ανατομία Γληνοβραχιόνιας  αρθρωσης</vt:lpstr>
      <vt:lpstr> Λειτουργία επιχείλιου χόνδρου: 1.επισφραγιζει στεγανά  τη        περιφέρεια της άρθρωσης  2. αυξάνει 25%  το βάθος +             επιφάνεια ωμογλήνης 3. προσκόλληση γλ. συνδέσμων,     δικεφάλου τένοντα</vt:lpstr>
      <vt:lpstr>Ανατομία Γληνοβραχιόνιας  αρθρωσης</vt:lpstr>
      <vt:lpstr>Μηχανική  Γληνοβραχιόνιας σταθερότητας</vt:lpstr>
      <vt:lpstr>Μηχανική Γληνοβραχιόνιας σταθερότητας</vt:lpstr>
      <vt:lpstr>Μηχανική Γληνοβραχιόνιας σταθερότητας  Βασικοί κανόνες σταθερότητας</vt:lpstr>
      <vt:lpstr> Μηχανική Γληνοβραχιόνιας σταθερότητας   ΣΤΑΘΕΡΟΤΗΤΑ ΚΑΤΆ ΤΗ     ΞΕΚΟΥΡΑΣΗ</vt:lpstr>
      <vt:lpstr>Ταξινόμηση</vt:lpstr>
      <vt:lpstr>Ταξινόμηση</vt:lpstr>
      <vt:lpstr>PowerPoint Presentation</vt:lpstr>
      <vt:lpstr>PowerPoint Presentation</vt:lpstr>
      <vt:lpstr>PowerPoint Presentation</vt:lpstr>
      <vt:lpstr>PowerPoint Presentation</vt:lpstr>
      <vt:lpstr>INSTABILITY Matsen</vt:lpstr>
      <vt:lpstr>ΤΡΑΥΜΑΤΙΚΗ ΑΣΤΑΘΕΙΑ  Υποτροπιάζον πρόσθιο εξάρθρημα </vt:lpstr>
      <vt:lpstr>ΤΡΑΥΜΑΤΙΚΗ ΑΣΤΑΘΕΙΑ  Υποτροπιάζον πρόσθιο εξάρθρημα  Α. Προδιαθεσικοί παράγοντες:</vt:lpstr>
      <vt:lpstr>ΤΡΑΥΜΑΤΙΚΗ ΑΣΤΑΘΕΙΑ  Β. παράγοντες που συνδέονται με το πρώτο εξάρθρημα</vt:lpstr>
      <vt:lpstr>ΤΡΑΥΜΑΤΙΚΗ ΑΣΤΑΘΕΙΑ ΓΙ. Βλάβες απότοκες του πρώτου εξαρθρήματος</vt:lpstr>
      <vt:lpstr>PowerPoint Presentation</vt:lpstr>
      <vt:lpstr>PowerPoint Presentation</vt:lpstr>
      <vt:lpstr>Ρήξη στροφικού πετάλου (30-80%) (υπερακάνθιος,υπακάνθιος,+ υποπλάτιος)  </vt:lpstr>
      <vt:lpstr>Γ ΙΙ. Βλάβες απότοκες 1ου εξαρθρήματος  </vt:lpstr>
      <vt:lpstr>Γ ΙΙ. Βλάβες απότοκες 1ου εξαρθρήματος  </vt:lpstr>
      <vt:lpstr>PowerPoint Presentation</vt:lpstr>
      <vt:lpstr>PowerPoint Presentation</vt:lpstr>
      <vt:lpstr>ΤΡΑΥΜΑΤΙΚΗ ΑΣΤΑΘΕΙΑ  Υποτροπιάζον οπίσθιο εξάρθρημα</vt:lpstr>
      <vt:lpstr>Αστάθεια ώμου SLAP  lesion   </vt:lpstr>
      <vt:lpstr>PowerPoint Presentation</vt:lpstr>
      <vt:lpstr>PowerPoint Presentation</vt:lpstr>
      <vt:lpstr>ΑΤΡΑΥΜΑΤΙΚΗ  ΑΣΤΑΘΕΙΑ (Multidirectional instability)  4%</vt:lpstr>
      <vt:lpstr>Αστάθεια ώμου από υπέρχρηση</vt:lpstr>
      <vt:lpstr>Αστάθεια ώμου από υπέρχρηση</vt:lpstr>
      <vt:lpstr>Συμπέρασμα  </vt:lpstr>
      <vt:lpstr>ευχαριστώ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ΑΙΤΙΟΠΑΘΟΓΕΝΕΙΑ +   ΤΑΞΙΝΟΜΗΣΗ ΑΣΤΑΘΕΙΑΣ ΩΜΟΥ</dc:title>
  <dc:creator>user</dc:creator>
  <cp:lastModifiedBy>Microsoft Office User</cp:lastModifiedBy>
  <cp:revision>130</cp:revision>
  <dcterms:created xsi:type="dcterms:W3CDTF">2002-08-24T13:47:16Z</dcterms:created>
  <dcterms:modified xsi:type="dcterms:W3CDTF">2020-04-24T23:47:31Z</dcterms:modified>
</cp:coreProperties>
</file>